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0" r:id="rId5"/>
    <p:sldId id="287" r:id="rId6"/>
    <p:sldId id="266"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20" r:id="rId26"/>
  </p:sldIdLst>
  <p:sldSz cx="12192000" cy="6858000"/>
  <p:notesSz cx="6858000" cy="91440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5565" autoAdjust="0"/>
  </p:normalViewPr>
  <p:slideViewPr>
    <p:cSldViewPr snapToGrid="0">
      <p:cViewPr varScale="1">
        <p:scale>
          <a:sx n="89" d="100"/>
          <a:sy n="89" d="100"/>
        </p:scale>
        <p:origin x="87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gs" Target="tags/tag1.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ue background – title">
    <p:spTree>
      <p:nvGrpSpPr>
        <p:cNvPr id="1" name=""/>
        <p:cNvGrpSpPr/>
        <p:nvPr/>
      </p:nvGrpSpPr>
      <p:grpSpPr>
        <a:xfrm>
          <a:off x="0" y="0"/>
          <a:ext cx="0" cy="0"/>
          <a:chOff x="0" y="0"/>
          <a:chExt cx="0" cy="0"/>
        </a:xfrm>
      </p:grpSpPr>
      <p:sp>
        <p:nvSpPr>
          <p:cNvPr id="8" name="Text Placeholder 2"/>
          <p:cNvSpPr>
            <a:spLocks noGrp="1"/>
          </p:cNvSpPr>
          <p:nvPr>
            <p:ph type="body" sz="quarter" idx="10" hasCustomPrompt="1"/>
          </p:nvPr>
        </p:nvSpPr>
        <p:spPr>
          <a:xfrm>
            <a:off x="876000" y="2707989"/>
            <a:ext cx="10440000" cy="937292"/>
          </a:xfrm>
          <a:prstGeom prst="rect">
            <a:avLst/>
          </a:prstGeom>
          <a:noFill/>
          <a:ln>
            <a:noFill/>
          </a:ln>
        </p:spPr>
        <p:txBody>
          <a:bodyPr/>
          <a:lstStyle>
            <a:lvl1pPr marL="0" indent="0" algn="ctr">
              <a:buNone/>
              <a:defRPr sz="4800" b="0" i="0" cap="none" spc="130" baseline="0">
                <a:solidFill>
                  <a:schemeClr val="bg1"/>
                </a:solidFill>
                <a:latin typeface="+mj-lt"/>
              </a:defRPr>
            </a:lvl1pPr>
            <a:lvl2pPr marL="457200" indent="0">
              <a:buNone/>
              <a:defRPr b="0" i="0">
                <a:latin typeface="Univers" panose="020B0503020202020204" pitchFamily="34" charset="0"/>
              </a:defRPr>
            </a:lvl2pPr>
            <a:lvl3pPr marL="914400" indent="0">
              <a:buNone/>
              <a:defRPr b="0" i="0">
                <a:latin typeface="Univers" panose="020B0503020202020204" pitchFamily="34" charset="0"/>
              </a:defRPr>
            </a:lvl3pPr>
            <a:lvl4pPr marL="1371600" indent="0">
              <a:buNone/>
              <a:defRPr b="0" i="0">
                <a:latin typeface="Univers" panose="020B0503020202020204" pitchFamily="34" charset="0"/>
              </a:defRPr>
            </a:lvl4pPr>
            <a:lvl5pPr marL="1828800" indent="0">
              <a:buNone/>
              <a:defRPr b="0" i="0">
                <a:latin typeface="Univers" panose="020B0503020202020204" pitchFamily="34" charset="0"/>
              </a:defRPr>
            </a:lvl5pPr>
          </a:lstStyle>
          <a:p>
            <a:pPr lvl="0"/>
            <a:r>
              <a:rPr lang="en-US" dirty="0"/>
              <a:t>TITLE GOES HERE</a:t>
            </a:r>
          </a:p>
        </p:txBody>
      </p:sp>
      <p:sp>
        <p:nvSpPr>
          <p:cNvPr id="13" name="Text Placeholder 6"/>
          <p:cNvSpPr>
            <a:spLocks noGrp="1"/>
          </p:cNvSpPr>
          <p:nvPr>
            <p:ph type="body" sz="quarter" idx="11" hasCustomPrompt="1"/>
          </p:nvPr>
        </p:nvSpPr>
        <p:spPr>
          <a:xfrm>
            <a:off x="810763" y="3773348"/>
            <a:ext cx="10505237" cy="546011"/>
          </a:xfrm>
          <a:prstGeom prst="rect">
            <a:avLst/>
          </a:prstGeom>
        </p:spPr>
        <p:txBody>
          <a:bodyPr/>
          <a:lstStyle>
            <a:lvl1pPr marL="0" indent="0" algn="ctr">
              <a:buNone/>
              <a:defRPr sz="2800">
                <a:solidFill>
                  <a:schemeClr val="bg1"/>
                </a:solidFill>
                <a:latin typeface="Arial" panose="020B0604020202020204" pitchFamily="34" charset="0"/>
                <a:cs typeface="Arial" panose="020B0604020202020204" pitchFamily="34" charset="0"/>
              </a:defRPr>
            </a:lvl1pPr>
          </a:lstStyle>
          <a:p>
            <a:r>
              <a:rPr lang="en-US" dirty="0"/>
              <a:t>SUB TITLE</a:t>
            </a:r>
          </a:p>
        </p:txBody>
      </p:sp>
    </p:spTree>
    <p:extLst>
      <p:ext uri="{BB962C8B-B14F-4D97-AF65-F5344CB8AC3E}">
        <p14:creationId xmlns:p14="http://schemas.microsoft.com/office/powerpoint/2010/main" val="1246973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Blue background –  Bar - copy &amp; image">
    <p:spTree>
      <p:nvGrpSpPr>
        <p:cNvPr id="1" name=""/>
        <p:cNvGrpSpPr/>
        <p:nvPr/>
      </p:nvGrpSpPr>
      <p:grpSpPr>
        <a:xfrm>
          <a:off x="0" y="0"/>
          <a:ext cx="0" cy="0"/>
          <a:chOff x="0" y="0"/>
          <a:chExt cx="0" cy="0"/>
        </a:xfrm>
      </p:grpSpPr>
      <p:sp>
        <p:nvSpPr>
          <p:cNvPr id="6" name="Rectangle 11"/>
          <p:cNvSpPr/>
          <p:nvPr userDrawn="1"/>
        </p:nvSpPr>
        <p:spPr>
          <a:xfrm>
            <a:off x="0" y="1369695"/>
            <a:ext cx="9203690" cy="857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等腰三角形 6"/>
          <p:cNvSpPr/>
          <p:nvPr userDrawn="1"/>
        </p:nvSpPr>
        <p:spPr>
          <a:xfrm rot="10800000">
            <a:off x="8345170" y="1369695"/>
            <a:ext cx="1715770" cy="85852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userDrawn="1"/>
        </p:nvSpPr>
        <p:spPr>
          <a:xfrm>
            <a:off x="10484935" y="179854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userDrawn="1"/>
        </p:nvSpPr>
        <p:spPr>
          <a:xfrm>
            <a:off x="10909115"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等腰三角形 12"/>
          <p:cNvSpPr/>
          <p:nvPr userDrawn="1"/>
        </p:nvSpPr>
        <p:spPr>
          <a:xfrm>
            <a:off x="11765730"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等腰三角形 13"/>
          <p:cNvSpPr/>
          <p:nvPr userDrawn="1"/>
        </p:nvSpPr>
        <p:spPr>
          <a:xfrm>
            <a:off x="10056310"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userDrawn="1"/>
        </p:nvSpPr>
        <p:spPr>
          <a:xfrm>
            <a:off x="9628320" y="1799180"/>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Text Placeholder 1"/>
          <p:cNvSpPr>
            <a:spLocks noGrp="1"/>
          </p:cNvSpPr>
          <p:nvPr>
            <p:ph type="body" sz="quarter" idx="10" hasCustomPrompt="1"/>
          </p:nvPr>
        </p:nvSpPr>
        <p:spPr>
          <a:xfrm>
            <a:off x="770123" y="1549762"/>
            <a:ext cx="10545877" cy="403910"/>
          </a:xfrm>
          <a:prstGeom prst="rect">
            <a:avLst/>
          </a:prstGeom>
        </p:spPr>
        <p:txBody>
          <a:bodyPr>
            <a:noAutofit/>
          </a:bodyPr>
          <a:lstStyle>
            <a:lvl1pPr marL="0" indent="0">
              <a:buNone/>
              <a:defRPr sz="2800">
                <a:solidFill>
                  <a:srgbClr val="004277"/>
                </a:solidFill>
                <a:latin typeface="Arial" panose="020B0604020202020204" pitchFamily="34" charset="0"/>
                <a:cs typeface="Arial" panose="020B0604020202020204" pitchFamily="34" charset="0"/>
              </a:defRPr>
            </a:lvl1pPr>
          </a:lstStyle>
          <a:p>
            <a:r>
              <a:rPr lang="en-US" dirty="0"/>
              <a:t>SUB TITLE GOES HERE</a:t>
            </a:r>
          </a:p>
        </p:txBody>
      </p:sp>
      <p:sp>
        <p:nvSpPr>
          <p:cNvPr id="25" name="Content Placeholder 4"/>
          <p:cNvSpPr>
            <a:spLocks noGrp="1"/>
          </p:cNvSpPr>
          <p:nvPr>
            <p:ph sz="quarter" idx="15" hasCustomPrompt="1"/>
          </p:nvPr>
        </p:nvSpPr>
        <p:spPr>
          <a:xfrm>
            <a:off x="8056563"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18" name="Content Placeholder 2"/>
          <p:cNvSpPr>
            <a:spLocks noGrp="1"/>
          </p:cNvSpPr>
          <p:nvPr>
            <p:ph sz="quarter" idx="14"/>
          </p:nvPr>
        </p:nvSpPr>
        <p:spPr>
          <a:xfrm>
            <a:off x="769938" y="2407654"/>
            <a:ext cx="6996675" cy="38232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a:t>
            </a:r>
            <a:r>
              <a:rPr lang="en-US" dirty="0" err="1"/>
              <a:t>levelç</a:t>
            </a:r>
            <a:endParaRPr lang="en-US" dirty="0"/>
          </a:p>
        </p:txBody>
      </p:sp>
    </p:spTree>
    <p:extLst>
      <p:ext uri="{BB962C8B-B14F-4D97-AF65-F5344CB8AC3E}">
        <p14:creationId xmlns:p14="http://schemas.microsoft.com/office/powerpoint/2010/main" val="2666313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ue background – Bar - copy &amp; 2 images">
    <p:spTree>
      <p:nvGrpSpPr>
        <p:cNvPr id="1" name=""/>
        <p:cNvGrpSpPr/>
        <p:nvPr/>
      </p:nvGrpSpPr>
      <p:grpSpPr>
        <a:xfrm>
          <a:off x="0" y="0"/>
          <a:ext cx="0" cy="0"/>
          <a:chOff x="0" y="0"/>
          <a:chExt cx="0" cy="0"/>
        </a:xfrm>
      </p:grpSpPr>
      <p:sp>
        <p:nvSpPr>
          <p:cNvPr id="5" name="Rectangle 11"/>
          <p:cNvSpPr/>
          <p:nvPr userDrawn="1"/>
        </p:nvSpPr>
        <p:spPr>
          <a:xfrm>
            <a:off x="0" y="1369695"/>
            <a:ext cx="9203690" cy="857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等腰三角形 6"/>
          <p:cNvSpPr/>
          <p:nvPr userDrawn="1"/>
        </p:nvSpPr>
        <p:spPr>
          <a:xfrm rot="10800000">
            <a:off x="8345170" y="1369695"/>
            <a:ext cx="1715770" cy="85852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userDrawn="1"/>
        </p:nvSpPr>
        <p:spPr>
          <a:xfrm>
            <a:off x="10484935" y="179854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userDrawn="1"/>
        </p:nvSpPr>
        <p:spPr>
          <a:xfrm>
            <a:off x="10909115"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等腰三角形 12"/>
          <p:cNvSpPr/>
          <p:nvPr userDrawn="1"/>
        </p:nvSpPr>
        <p:spPr>
          <a:xfrm>
            <a:off x="11765730"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等腰三角形 13"/>
          <p:cNvSpPr/>
          <p:nvPr userDrawn="1"/>
        </p:nvSpPr>
        <p:spPr>
          <a:xfrm>
            <a:off x="10056310"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userDrawn="1"/>
        </p:nvSpPr>
        <p:spPr>
          <a:xfrm>
            <a:off x="9628320" y="1799180"/>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Text Placeholder 1"/>
          <p:cNvSpPr>
            <a:spLocks noGrp="1"/>
          </p:cNvSpPr>
          <p:nvPr>
            <p:ph type="body" sz="quarter" idx="10" hasCustomPrompt="1"/>
          </p:nvPr>
        </p:nvSpPr>
        <p:spPr>
          <a:xfrm>
            <a:off x="770123" y="1549762"/>
            <a:ext cx="10545877" cy="403910"/>
          </a:xfrm>
          <a:prstGeom prst="rect">
            <a:avLst/>
          </a:prstGeom>
        </p:spPr>
        <p:txBody>
          <a:bodyPr>
            <a:noAutofit/>
          </a:bodyPr>
          <a:lstStyle>
            <a:lvl1pPr marL="0" indent="0">
              <a:buNone/>
              <a:defRPr sz="2800">
                <a:solidFill>
                  <a:srgbClr val="004277"/>
                </a:solidFill>
                <a:latin typeface="Arial" panose="020B0604020202020204" pitchFamily="34" charset="0"/>
                <a:cs typeface="Arial" panose="020B0604020202020204" pitchFamily="34" charset="0"/>
              </a:defRPr>
            </a:lvl1pPr>
          </a:lstStyle>
          <a:p>
            <a:r>
              <a:rPr lang="en-US" dirty="0"/>
              <a:t>SUB TITLE GOES HERE</a:t>
            </a:r>
          </a:p>
        </p:txBody>
      </p:sp>
      <p:sp>
        <p:nvSpPr>
          <p:cNvPr id="21" name="Content Placeholder 4"/>
          <p:cNvSpPr>
            <a:spLocks noGrp="1"/>
          </p:cNvSpPr>
          <p:nvPr>
            <p:ph sz="quarter" idx="15" hasCustomPrompt="1"/>
          </p:nvPr>
        </p:nvSpPr>
        <p:spPr>
          <a:xfrm>
            <a:off x="8056563"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23" name="Content Placeholder 4"/>
          <p:cNvSpPr>
            <a:spLocks noGrp="1"/>
          </p:cNvSpPr>
          <p:nvPr>
            <p:ph sz="quarter" idx="17" hasCustomPrompt="1"/>
          </p:nvPr>
        </p:nvSpPr>
        <p:spPr>
          <a:xfrm>
            <a:off x="4466430"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18" name="Content Placeholder 2"/>
          <p:cNvSpPr>
            <a:spLocks noGrp="1"/>
          </p:cNvSpPr>
          <p:nvPr>
            <p:ph sz="quarter" idx="14"/>
          </p:nvPr>
        </p:nvSpPr>
        <p:spPr>
          <a:xfrm>
            <a:off x="769938" y="2407654"/>
            <a:ext cx="3365496" cy="38232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a:t>
            </a:r>
            <a:r>
              <a:rPr lang="en-US" dirty="0" err="1"/>
              <a:t>levelç</a:t>
            </a:r>
            <a:endParaRPr lang="en-US" dirty="0"/>
          </a:p>
        </p:txBody>
      </p:sp>
    </p:spTree>
    <p:extLst>
      <p:ext uri="{BB962C8B-B14F-4D97-AF65-F5344CB8AC3E}">
        <p14:creationId xmlns:p14="http://schemas.microsoft.com/office/powerpoint/2010/main" val="1783373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ue background – Bar - 3 images">
    <p:spTree>
      <p:nvGrpSpPr>
        <p:cNvPr id="1" name=""/>
        <p:cNvGrpSpPr/>
        <p:nvPr/>
      </p:nvGrpSpPr>
      <p:grpSpPr>
        <a:xfrm>
          <a:off x="0" y="0"/>
          <a:ext cx="0" cy="0"/>
          <a:chOff x="0" y="0"/>
          <a:chExt cx="0" cy="0"/>
        </a:xfrm>
      </p:grpSpPr>
      <p:sp>
        <p:nvSpPr>
          <p:cNvPr id="5" name="Rectangle 11"/>
          <p:cNvSpPr/>
          <p:nvPr userDrawn="1"/>
        </p:nvSpPr>
        <p:spPr>
          <a:xfrm>
            <a:off x="0" y="1369695"/>
            <a:ext cx="9203690" cy="857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等腰三角形 6"/>
          <p:cNvSpPr/>
          <p:nvPr userDrawn="1"/>
        </p:nvSpPr>
        <p:spPr>
          <a:xfrm rot="10800000">
            <a:off x="8345170" y="1369695"/>
            <a:ext cx="1715770" cy="85852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userDrawn="1"/>
        </p:nvSpPr>
        <p:spPr>
          <a:xfrm>
            <a:off x="10484935" y="179854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userDrawn="1"/>
        </p:nvSpPr>
        <p:spPr>
          <a:xfrm>
            <a:off x="10909115"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等腰三角形 12"/>
          <p:cNvSpPr/>
          <p:nvPr userDrawn="1"/>
        </p:nvSpPr>
        <p:spPr>
          <a:xfrm>
            <a:off x="11765730"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等腰三角形 13"/>
          <p:cNvSpPr/>
          <p:nvPr userDrawn="1"/>
        </p:nvSpPr>
        <p:spPr>
          <a:xfrm>
            <a:off x="10056310"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userDrawn="1"/>
        </p:nvSpPr>
        <p:spPr>
          <a:xfrm>
            <a:off x="9628320" y="1799180"/>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Text Placeholder 1"/>
          <p:cNvSpPr>
            <a:spLocks noGrp="1"/>
          </p:cNvSpPr>
          <p:nvPr>
            <p:ph type="body" sz="quarter" idx="10" hasCustomPrompt="1"/>
          </p:nvPr>
        </p:nvSpPr>
        <p:spPr>
          <a:xfrm>
            <a:off x="770123" y="1549762"/>
            <a:ext cx="10545877" cy="403910"/>
          </a:xfrm>
          <a:prstGeom prst="rect">
            <a:avLst/>
          </a:prstGeom>
        </p:spPr>
        <p:txBody>
          <a:bodyPr>
            <a:noAutofit/>
          </a:bodyPr>
          <a:lstStyle>
            <a:lvl1pPr marL="0" indent="0">
              <a:buNone/>
              <a:defRPr sz="2800">
                <a:solidFill>
                  <a:srgbClr val="004277"/>
                </a:solidFill>
                <a:latin typeface="Arial" panose="020B0604020202020204" pitchFamily="34" charset="0"/>
                <a:cs typeface="Arial" panose="020B0604020202020204" pitchFamily="34" charset="0"/>
              </a:defRPr>
            </a:lvl1pPr>
          </a:lstStyle>
          <a:p>
            <a:r>
              <a:rPr lang="en-US" dirty="0"/>
              <a:t>SUB TITLE GOES HERE</a:t>
            </a:r>
          </a:p>
        </p:txBody>
      </p:sp>
      <p:sp>
        <p:nvSpPr>
          <p:cNvPr id="21" name="Content Placeholder 4"/>
          <p:cNvSpPr>
            <a:spLocks noGrp="1"/>
          </p:cNvSpPr>
          <p:nvPr>
            <p:ph sz="quarter" idx="15" hasCustomPrompt="1"/>
          </p:nvPr>
        </p:nvSpPr>
        <p:spPr>
          <a:xfrm>
            <a:off x="8056563"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22" name="Content Placeholder 4"/>
          <p:cNvSpPr>
            <a:spLocks noGrp="1"/>
          </p:cNvSpPr>
          <p:nvPr>
            <p:ph sz="quarter" idx="16" hasCustomPrompt="1"/>
          </p:nvPr>
        </p:nvSpPr>
        <p:spPr>
          <a:xfrm>
            <a:off x="876000"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23" name="Content Placeholder 4"/>
          <p:cNvSpPr>
            <a:spLocks noGrp="1"/>
          </p:cNvSpPr>
          <p:nvPr>
            <p:ph sz="quarter" idx="17" hasCustomPrompt="1"/>
          </p:nvPr>
        </p:nvSpPr>
        <p:spPr>
          <a:xfrm>
            <a:off x="4466430"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Tree>
    <p:extLst>
      <p:ext uri="{BB962C8B-B14F-4D97-AF65-F5344CB8AC3E}">
        <p14:creationId xmlns:p14="http://schemas.microsoft.com/office/powerpoint/2010/main" val="2338273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p:spPr>
        <p:txBody>
          <a:bodyPr/>
          <a:lstStyle/>
          <a:p>
            <a:fld id="{82F288E0-7875-42C4-84C8-98DBBD3BF4D2}" type="datetimeFigureOut">
              <a:rPr lang="zh-CN" altLang="en-US" smtClean="0"/>
              <a:t>2024/2/29</a:t>
            </a:fld>
            <a:endParaRPr lang="zh-CN" altLang="en-US"/>
          </a:p>
        </p:txBody>
      </p:sp>
      <p:sp>
        <p:nvSpPr>
          <p:cNvPr id="3" name="页脚占位符 2"/>
          <p:cNvSpPr>
            <a:spLocks noGrp="1"/>
          </p:cNvSpPr>
          <p:nvPr>
            <p:ph type="ftr" sz="quarter" idx="11"/>
          </p:nvPr>
        </p:nvSpPr>
        <p:spPr>
          <a:xfrm>
            <a:off x="4038600" y="6356350"/>
            <a:ext cx="4114800" cy="365125"/>
          </a:xfr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p:spPr>
        <p:txBody>
          <a:bodyPr/>
          <a:lstStyle/>
          <a:p>
            <a:fld id="{7D9BB5D0-35E4-459D-AEF3-FE4D7C45CC19}" type="slidenum">
              <a:rPr lang="zh-CN" altLang="en-US" smtClean="0"/>
              <a:t>‹#›</a:t>
            </a:fld>
            <a:endParaRPr lang="zh-CN" altLang="en-US"/>
          </a:p>
        </p:txBody>
      </p:sp>
    </p:spTree>
    <p:extLst>
      <p:ext uri="{BB962C8B-B14F-4D97-AF65-F5344CB8AC3E}">
        <p14:creationId xmlns:p14="http://schemas.microsoft.com/office/powerpoint/2010/main" val="164721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White background – title &amp; copy">
    <p:spTree>
      <p:nvGrpSpPr>
        <p:cNvPr id="1" name=""/>
        <p:cNvGrpSpPr/>
        <p:nvPr/>
      </p:nvGrpSpPr>
      <p:grpSpPr>
        <a:xfrm>
          <a:off x="0" y="0"/>
          <a:ext cx="0" cy="0"/>
          <a:chOff x="0" y="0"/>
          <a:chExt cx="0" cy="0"/>
        </a:xfrm>
      </p:grpSpPr>
      <p:sp>
        <p:nvSpPr>
          <p:cNvPr id="17" name="Content Placeholder 16"/>
          <p:cNvSpPr>
            <a:spLocks noGrp="1"/>
          </p:cNvSpPr>
          <p:nvPr>
            <p:ph sz="quarter" idx="12"/>
          </p:nvPr>
        </p:nvSpPr>
        <p:spPr>
          <a:xfrm>
            <a:off x="769938" y="2081213"/>
            <a:ext cx="10583862" cy="4149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9"/>
          <p:cNvSpPr>
            <a:spLocks noGrp="1"/>
          </p:cNvSpPr>
          <p:nvPr>
            <p:ph idx="11"/>
          </p:nvPr>
        </p:nvSpPr>
        <p:spPr>
          <a:xfrm>
            <a:off x="770122" y="2081740"/>
            <a:ext cx="10583678" cy="414975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
          <p:cNvSpPr>
            <a:spLocks noGrp="1"/>
          </p:cNvSpPr>
          <p:nvPr>
            <p:ph type="body" sz="quarter" idx="10" hasCustomPrompt="1"/>
          </p:nvPr>
        </p:nvSpPr>
        <p:spPr>
          <a:xfrm>
            <a:off x="770123" y="1369259"/>
            <a:ext cx="10545877" cy="403910"/>
          </a:xfrm>
          <a:prstGeom prst="rect">
            <a:avLst/>
          </a:prstGeom>
        </p:spPr>
        <p:txBody>
          <a:bodyPr>
            <a:noAutofit/>
          </a:bodyPr>
          <a:lstStyle>
            <a:lvl1pPr marL="0" indent="0">
              <a:buNone/>
              <a:defRPr sz="2800">
                <a:latin typeface="Arial" panose="020B0604020202020204" pitchFamily="34" charset="0"/>
                <a:cs typeface="Arial" panose="020B0604020202020204" pitchFamily="34" charset="0"/>
              </a:defRPr>
            </a:lvl1pPr>
          </a:lstStyle>
          <a:p>
            <a:r>
              <a:rPr lang="en-US" dirty="0"/>
              <a:t>SUB TITLE GOES HERE</a:t>
            </a:r>
          </a:p>
        </p:txBody>
      </p:sp>
    </p:spTree>
    <p:extLst>
      <p:ext uri="{BB962C8B-B14F-4D97-AF65-F5344CB8AC3E}">
        <p14:creationId xmlns:p14="http://schemas.microsoft.com/office/powerpoint/2010/main" val="4251307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background – title with copy">
    <p:spTree>
      <p:nvGrpSpPr>
        <p:cNvPr id="1" name=""/>
        <p:cNvGrpSpPr/>
        <p:nvPr/>
      </p:nvGrpSpPr>
      <p:grpSpPr>
        <a:xfrm>
          <a:off x="0" y="0"/>
          <a:ext cx="0" cy="0"/>
          <a:chOff x="0" y="0"/>
          <a:chExt cx="0" cy="0"/>
        </a:xfrm>
      </p:grpSpPr>
      <p:sp>
        <p:nvSpPr>
          <p:cNvPr id="3" name="Content Placeholder 2"/>
          <p:cNvSpPr>
            <a:spLocks noGrp="1"/>
          </p:cNvSpPr>
          <p:nvPr>
            <p:ph sz="quarter" idx="14"/>
          </p:nvPr>
        </p:nvSpPr>
        <p:spPr>
          <a:xfrm>
            <a:off x="769938" y="2081213"/>
            <a:ext cx="10545762" cy="4149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1"/>
          <p:cNvSpPr>
            <a:spLocks noGrp="1"/>
          </p:cNvSpPr>
          <p:nvPr>
            <p:ph type="body" sz="quarter" idx="10" hasCustomPrompt="1"/>
          </p:nvPr>
        </p:nvSpPr>
        <p:spPr>
          <a:xfrm>
            <a:off x="770123" y="1369259"/>
            <a:ext cx="10545877" cy="403910"/>
          </a:xfrm>
          <a:prstGeom prst="rect">
            <a:avLst/>
          </a:prstGeom>
        </p:spPr>
        <p:txBody>
          <a:bodyPr>
            <a:noAutofit/>
          </a:bodyPr>
          <a:lstStyle>
            <a:lvl1pPr marL="0" indent="0">
              <a:buNone/>
              <a:defRPr sz="2800">
                <a:solidFill>
                  <a:schemeClr val="bg1"/>
                </a:solidFill>
                <a:latin typeface="+mj-lt"/>
                <a:cs typeface="Arial" panose="020B0604020202020204" pitchFamily="34" charset="0"/>
              </a:defRPr>
            </a:lvl1pPr>
          </a:lstStyle>
          <a:p>
            <a:r>
              <a:rPr lang="en-US" dirty="0"/>
              <a:t>SUB TITLE GOES HERE</a:t>
            </a:r>
          </a:p>
        </p:txBody>
      </p:sp>
    </p:spTree>
    <p:extLst>
      <p:ext uri="{BB962C8B-B14F-4D97-AF65-F5344CB8AC3E}">
        <p14:creationId xmlns:p14="http://schemas.microsoft.com/office/powerpoint/2010/main" val="3482063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ue background – copy">
    <p:spTree>
      <p:nvGrpSpPr>
        <p:cNvPr id="1" name=""/>
        <p:cNvGrpSpPr/>
        <p:nvPr/>
      </p:nvGrpSpPr>
      <p:grpSpPr>
        <a:xfrm>
          <a:off x="0" y="0"/>
          <a:ext cx="0" cy="0"/>
          <a:chOff x="0" y="0"/>
          <a:chExt cx="0" cy="0"/>
        </a:xfrm>
      </p:grpSpPr>
      <p:sp>
        <p:nvSpPr>
          <p:cNvPr id="16" name="Content Placeholder 2"/>
          <p:cNvSpPr>
            <a:spLocks noGrp="1"/>
          </p:cNvSpPr>
          <p:nvPr>
            <p:ph sz="quarter" idx="14"/>
          </p:nvPr>
        </p:nvSpPr>
        <p:spPr>
          <a:xfrm>
            <a:off x="769938" y="1369261"/>
            <a:ext cx="10545762" cy="486167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30832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White background – one image">
    <p:spTree>
      <p:nvGrpSpPr>
        <p:cNvPr id="1" name=""/>
        <p:cNvGrpSpPr/>
        <p:nvPr/>
      </p:nvGrpSpPr>
      <p:grpSpPr>
        <a:xfrm>
          <a:off x="0" y="0"/>
          <a:ext cx="0" cy="0"/>
          <a:chOff x="0" y="0"/>
          <a:chExt cx="0" cy="0"/>
        </a:xfrm>
      </p:grpSpPr>
      <p:sp>
        <p:nvSpPr>
          <p:cNvPr id="10" name="Content Placeholder 4"/>
          <p:cNvSpPr>
            <a:spLocks noGrp="1"/>
          </p:cNvSpPr>
          <p:nvPr>
            <p:ph sz="quarter" idx="15" hasCustomPrompt="1"/>
          </p:nvPr>
        </p:nvSpPr>
        <p:spPr>
          <a:xfrm>
            <a:off x="8056563" y="2081741"/>
            <a:ext cx="3259137" cy="4149198"/>
          </a:xfrm>
          <a:prstGeom prst="rect">
            <a:avLst/>
          </a:prstGeom>
        </p:spPr>
        <p:txBody>
          <a:bodyPr/>
          <a:lstStyle>
            <a:lvl1pPr marL="0" indent="0">
              <a:buNone/>
              <a:defRPr sz="1600"/>
            </a:lvl1pPr>
          </a:lstStyle>
          <a:p>
            <a:pPr lvl="0"/>
            <a:r>
              <a:rPr lang="en-US" dirty="0"/>
              <a:t>Picture / graph goes here</a:t>
            </a:r>
          </a:p>
        </p:txBody>
      </p:sp>
      <p:sp>
        <p:nvSpPr>
          <p:cNvPr id="11" name="Content Placeholder 4"/>
          <p:cNvSpPr>
            <a:spLocks noGrp="1"/>
          </p:cNvSpPr>
          <p:nvPr>
            <p:ph sz="quarter" idx="16" hasCustomPrompt="1"/>
          </p:nvPr>
        </p:nvSpPr>
        <p:spPr>
          <a:xfrm>
            <a:off x="876000" y="2081741"/>
            <a:ext cx="3259137" cy="4149198"/>
          </a:xfrm>
          <a:prstGeom prst="rect">
            <a:avLst/>
          </a:prstGeom>
        </p:spPr>
        <p:txBody>
          <a:bodyPr/>
          <a:lstStyle>
            <a:lvl1pPr marL="0" indent="0">
              <a:buNone/>
              <a:defRPr sz="1600"/>
            </a:lvl1pPr>
          </a:lstStyle>
          <a:p>
            <a:pPr lvl="0"/>
            <a:r>
              <a:rPr lang="en-US" dirty="0"/>
              <a:t>Picture / graph goes here</a:t>
            </a:r>
          </a:p>
        </p:txBody>
      </p:sp>
      <p:sp>
        <p:nvSpPr>
          <p:cNvPr id="15" name="Content Placeholder 4"/>
          <p:cNvSpPr>
            <a:spLocks noGrp="1"/>
          </p:cNvSpPr>
          <p:nvPr>
            <p:ph sz="quarter" idx="17" hasCustomPrompt="1"/>
          </p:nvPr>
        </p:nvSpPr>
        <p:spPr>
          <a:xfrm>
            <a:off x="4466430" y="2081741"/>
            <a:ext cx="3259137" cy="4149198"/>
          </a:xfrm>
          <a:prstGeom prst="rect">
            <a:avLst/>
          </a:prstGeom>
        </p:spPr>
        <p:txBody>
          <a:bodyPr/>
          <a:lstStyle>
            <a:lvl1pPr marL="0" indent="0">
              <a:buNone/>
              <a:defRPr sz="1600"/>
            </a:lvl1pPr>
          </a:lstStyle>
          <a:p>
            <a:pPr lvl="0"/>
            <a:r>
              <a:rPr lang="en-US" dirty="0"/>
              <a:t>Picture / graph goes here</a:t>
            </a:r>
          </a:p>
        </p:txBody>
      </p:sp>
      <p:sp>
        <p:nvSpPr>
          <p:cNvPr id="16" name="Text Placeholder 1"/>
          <p:cNvSpPr>
            <a:spLocks noGrp="1"/>
          </p:cNvSpPr>
          <p:nvPr>
            <p:ph type="body" sz="quarter" idx="10" hasCustomPrompt="1"/>
          </p:nvPr>
        </p:nvSpPr>
        <p:spPr>
          <a:xfrm>
            <a:off x="770123" y="1369259"/>
            <a:ext cx="10545877" cy="403910"/>
          </a:xfrm>
          <a:prstGeom prst="rect">
            <a:avLst/>
          </a:prstGeom>
        </p:spPr>
        <p:txBody>
          <a:bodyPr>
            <a:noAutofit/>
          </a:bodyPr>
          <a:lstStyle>
            <a:lvl1pPr marL="0" indent="0">
              <a:buNone/>
              <a:defRPr sz="2800">
                <a:latin typeface="Arial" panose="020B0604020202020204" pitchFamily="34" charset="0"/>
                <a:cs typeface="Arial" panose="020B0604020202020204" pitchFamily="34" charset="0"/>
              </a:defRPr>
            </a:lvl1pPr>
          </a:lstStyle>
          <a:p>
            <a:r>
              <a:rPr lang="en-US" dirty="0"/>
              <a:t>SUB TITLE GOES HERE</a:t>
            </a:r>
          </a:p>
        </p:txBody>
      </p:sp>
    </p:spTree>
    <p:extLst>
      <p:ext uri="{BB962C8B-B14F-4D97-AF65-F5344CB8AC3E}">
        <p14:creationId xmlns:p14="http://schemas.microsoft.com/office/powerpoint/2010/main" val="2723804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ue background –  Bar - copy">
    <p:spTree>
      <p:nvGrpSpPr>
        <p:cNvPr id="1" name=""/>
        <p:cNvGrpSpPr/>
        <p:nvPr/>
      </p:nvGrpSpPr>
      <p:grpSpPr>
        <a:xfrm>
          <a:off x="0" y="0"/>
          <a:ext cx="0" cy="0"/>
          <a:chOff x="0" y="0"/>
          <a:chExt cx="0" cy="0"/>
        </a:xfrm>
      </p:grpSpPr>
      <p:sp>
        <p:nvSpPr>
          <p:cNvPr id="15" name="Content Placeholder 2"/>
          <p:cNvSpPr>
            <a:spLocks noGrp="1"/>
          </p:cNvSpPr>
          <p:nvPr>
            <p:ph sz="quarter" idx="14"/>
          </p:nvPr>
        </p:nvSpPr>
        <p:spPr>
          <a:xfrm>
            <a:off x="769938" y="2407654"/>
            <a:ext cx="10545762" cy="38232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a:t>
            </a:r>
            <a:r>
              <a:rPr lang="en-US" dirty="0" err="1"/>
              <a:t>levelç</a:t>
            </a:r>
            <a:endParaRPr lang="en-US" dirty="0"/>
          </a:p>
        </p:txBody>
      </p:sp>
      <p:sp>
        <p:nvSpPr>
          <p:cNvPr id="16" name="Rectangle 11"/>
          <p:cNvSpPr/>
          <p:nvPr userDrawn="1"/>
        </p:nvSpPr>
        <p:spPr>
          <a:xfrm>
            <a:off x="-3932" y="1369749"/>
            <a:ext cx="12195932" cy="857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Text Placeholder 1"/>
          <p:cNvSpPr>
            <a:spLocks noGrp="1"/>
          </p:cNvSpPr>
          <p:nvPr>
            <p:ph type="body" sz="quarter" idx="10" hasCustomPrompt="1"/>
          </p:nvPr>
        </p:nvSpPr>
        <p:spPr>
          <a:xfrm>
            <a:off x="770123" y="1549762"/>
            <a:ext cx="10545877" cy="403910"/>
          </a:xfrm>
          <a:prstGeom prst="rect">
            <a:avLst/>
          </a:prstGeom>
        </p:spPr>
        <p:txBody>
          <a:bodyPr>
            <a:noAutofit/>
          </a:bodyPr>
          <a:lstStyle>
            <a:lvl1pPr marL="0" indent="0">
              <a:buNone/>
              <a:defRPr sz="2800">
                <a:solidFill>
                  <a:srgbClr val="004277"/>
                </a:solidFill>
                <a:latin typeface="+mj-lt"/>
                <a:cs typeface="Arial" panose="020B0604020202020204" pitchFamily="34" charset="0"/>
              </a:defRPr>
            </a:lvl1pPr>
          </a:lstStyle>
          <a:p>
            <a:r>
              <a:rPr lang="en-US" dirty="0"/>
              <a:t>SUB TITLE GOES HERE</a:t>
            </a:r>
          </a:p>
        </p:txBody>
      </p:sp>
    </p:spTree>
    <p:extLst>
      <p:ext uri="{BB962C8B-B14F-4D97-AF65-F5344CB8AC3E}">
        <p14:creationId xmlns:p14="http://schemas.microsoft.com/office/powerpoint/2010/main" val="2325663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ue background –  Bar - copy &amp; image">
    <p:spTree>
      <p:nvGrpSpPr>
        <p:cNvPr id="1" name=""/>
        <p:cNvGrpSpPr/>
        <p:nvPr/>
      </p:nvGrpSpPr>
      <p:grpSpPr>
        <a:xfrm>
          <a:off x="0" y="0"/>
          <a:ext cx="0" cy="0"/>
          <a:chOff x="0" y="0"/>
          <a:chExt cx="0" cy="0"/>
        </a:xfrm>
      </p:grpSpPr>
      <p:sp>
        <p:nvSpPr>
          <p:cNvPr id="6" name="Rectangle 11"/>
          <p:cNvSpPr/>
          <p:nvPr userDrawn="1"/>
        </p:nvSpPr>
        <p:spPr>
          <a:xfrm>
            <a:off x="-3932" y="1369749"/>
            <a:ext cx="12195932" cy="857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Text Placeholder 1"/>
          <p:cNvSpPr>
            <a:spLocks noGrp="1"/>
          </p:cNvSpPr>
          <p:nvPr>
            <p:ph type="body" sz="quarter" idx="10" hasCustomPrompt="1"/>
          </p:nvPr>
        </p:nvSpPr>
        <p:spPr>
          <a:xfrm>
            <a:off x="770123" y="1549762"/>
            <a:ext cx="10545877" cy="403910"/>
          </a:xfrm>
          <a:prstGeom prst="rect">
            <a:avLst/>
          </a:prstGeom>
        </p:spPr>
        <p:txBody>
          <a:bodyPr>
            <a:noAutofit/>
          </a:bodyPr>
          <a:lstStyle>
            <a:lvl1pPr marL="0" indent="0">
              <a:buNone/>
              <a:defRPr sz="2800">
                <a:solidFill>
                  <a:srgbClr val="004277"/>
                </a:solidFill>
                <a:latin typeface="Arial" panose="020B0604020202020204" pitchFamily="34" charset="0"/>
                <a:cs typeface="Arial" panose="020B0604020202020204" pitchFamily="34" charset="0"/>
              </a:defRPr>
            </a:lvl1pPr>
          </a:lstStyle>
          <a:p>
            <a:r>
              <a:rPr lang="en-US" dirty="0"/>
              <a:t>SUB TITLE GOES HERE</a:t>
            </a:r>
          </a:p>
        </p:txBody>
      </p:sp>
      <p:sp>
        <p:nvSpPr>
          <p:cNvPr id="25" name="Content Placeholder 4"/>
          <p:cNvSpPr>
            <a:spLocks noGrp="1"/>
          </p:cNvSpPr>
          <p:nvPr>
            <p:ph sz="quarter" idx="15" hasCustomPrompt="1"/>
          </p:nvPr>
        </p:nvSpPr>
        <p:spPr>
          <a:xfrm>
            <a:off x="8056563"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18" name="Content Placeholder 2"/>
          <p:cNvSpPr>
            <a:spLocks noGrp="1"/>
          </p:cNvSpPr>
          <p:nvPr>
            <p:ph sz="quarter" idx="14"/>
          </p:nvPr>
        </p:nvSpPr>
        <p:spPr>
          <a:xfrm>
            <a:off x="769938" y="2407654"/>
            <a:ext cx="6996675" cy="38232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a:t>
            </a:r>
            <a:r>
              <a:rPr lang="en-US" dirty="0" err="1"/>
              <a:t>levelç</a:t>
            </a:r>
            <a:endParaRPr lang="en-US" dirty="0"/>
          </a:p>
        </p:txBody>
      </p:sp>
    </p:spTree>
    <p:extLst>
      <p:ext uri="{BB962C8B-B14F-4D97-AF65-F5344CB8AC3E}">
        <p14:creationId xmlns:p14="http://schemas.microsoft.com/office/powerpoint/2010/main" val="1021435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ue background – Bar - copy &amp; 2 images">
    <p:spTree>
      <p:nvGrpSpPr>
        <p:cNvPr id="1" name=""/>
        <p:cNvGrpSpPr/>
        <p:nvPr/>
      </p:nvGrpSpPr>
      <p:grpSpPr>
        <a:xfrm>
          <a:off x="0" y="0"/>
          <a:ext cx="0" cy="0"/>
          <a:chOff x="0" y="0"/>
          <a:chExt cx="0" cy="0"/>
        </a:xfrm>
      </p:grpSpPr>
      <p:sp>
        <p:nvSpPr>
          <p:cNvPr id="7" name="Rectangle 11"/>
          <p:cNvSpPr/>
          <p:nvPr userDrawn="1"/>
        </p:nvSpPr>
        <p:spPr>
          <a:xfrm>
            <a:off x="-3932" y="1369749"/>
            <a:ext cx="12195932" cy="857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Text Placeholder 1"/>
          <p:cNvSpPr>
            <a:spLocks noGrp="1"/>
          </p:cNvSpPr>
          <p:nvPr>
            <p:ph type="body" sz="quarter" idx="10" hasCustomPrompt="1"/>
          </p:nvPr>
        </p:nvSpPr>
        <p:spPr>
          <a:xfrm>
            <a:off x="770123" y="1549762"/>
            <a:ext cx="10545877" cy="403910"/>
          </a:xfrm>
          <a:prstGeom prst="rect">
            <a:avLst/>
          </a:prstGeom>
        </p:spPr>
        <p:txBody>
          <a:bodyPr>
            <a:noAutofit/>
          </a:bodyPr>
          <a:lstStyle>
            <a:lvl1pPr marL="0" indent="0">
              <a:buNone/>
              <a:defRPr sz="2800">
                <a:solidFill>
                  <a:srgbClr val="004277"/>
                </a:solidFill>
                <a:latin typeface="Arial" panose="020B0604020202020204" pitchFamily="34" charset="0"/>
                <a:cs typeface="Arial" panose="020B0604020202020204" pitchFamily="34" charset="0"/>
              </a:defRPr>
            </a:lvl1pPr>
          </a:lstStyle>
          <a:p>
            <a:r>
              <a:rPr lang="en-US" dirty="0"/>
              <a:t>SUB TITLE GOES HERE</a:t>
            </a:r>
          </a:p>
        </p:txBody>
      </p:sp>
      <p:sp>
        <p:nvSpPr>
          <p:cNvPr id="21" name="Content Placeholder 4"/>
          <p:cNvSpPr>
            <a:spLocks noGrp="1"/>
          </p:cNvSpPr>
          <p:nvPr>
            <p:ph sz="quarter" idx="15" hasCustomPrompt="1"/>
          </p:nvPr>
        </p:nvSpPr>
        <p:spPr>
          <a:xfrm>
            <a:off x="8056563"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23" name="Content Placeholder 4"/>
          <p:cNvSpPr>
            <a:spLocks noGrp="1"/>
          </p:cNvSpPr>
          <p:nvPr>
            <p:ph sz="quarter" idx="17" hasCustomPrompt="1"/>
          </p:nvPr>
        </p:nvSpPr>
        <p:spPr>
          <a:xfrm>
            <a:off x="4466430"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18" name="Content Placeholder 2"/>
          <p:cNvSpPr>
            <a:spLocks noGrp="1"/>
          </p:cNvSpPr>
          <p:nvPr>
            <p:ph sz="quarter" idx="14"/>
          </p:nvPr>
        </p:nvSpPr>
        <p:spPr>
          <a:xfrm>
            <a:off x="769938" y="2407654"/>
            <a:ext cx="3365496" cy="38232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a:t>
            </a:r>
            <a:r>
              <a:rPr lang="en-US" dirty="0" err="1"/>
              <a:t>levelç</a:t>
            </a:r>
            <a:endParaRPr lang="en-US" dirty="0"/>
          </a:p>
        </p:txBody>
      </p:sp>
    </p:spTree>
    <p:extLst>
      <p:ext uri="{BB962C8B-B14F-4D97-AF65-F5344CB8AC3E}">
        <p14:creationId xmlns:p14="http://schemas.microsoft.com/office/powerpoint/2010/main" val="2166736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ue background – Bar - 3 images">
    <p:spTree>
      <p:nvGrpSpPr>
        <p:cNvPr id="1" name=""/>
        <p:cNvGrpSpPr/>
        <p:nvPr/>
      </p:nvGrpSpPr>
      <p:grpSpPr>
        <a:xfrm>
          <a:off x="0" y="0"/>
          <a:ext cx="0" cy="0"/>
          <a:chOff x="0" y="0"/>
          <a:chExt cx="0" cy="0"/>
        </a:xfrm>
      </p:grpSpPr>
      <p:sp>
        <p:nvSpPr>
          <p:cNvPr id="7" name="Rectangle 11"/>
          <p:cNvSpPr/>
          <p:nvPr userDrawn="1"/>
        </p:nvSpPr>
        <p:spPr>
          <a:xfrm>
            <a:off x="-3932" y="1369749"/>
            <a:ext cx="12195932" cy="857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Text Placeholder 1"/>
          <p:cNvSpPr>
            <a:spLocks noGrp="1"/>
          </p:cNvSpPr>
          <p:nvPr>
            <p:ph type="body" sz="quarter" idx="10" hasCustomPrompt="1"/>
          </p:nvPr>
        </p:nvSpPr>
        <p:spPr>
          <a:xfrm>
            <a:off x="770123" y="1549762"/>
            <a:ext cx="10545877" cy="403910"/>
          </a:xfrm>
          <a:prstGeom prst="rect">
            <a:avLst/>
          </a:prstGeom>
        </p:spPr>
        <p:txBody>
          <a:bodyPr>
            <a:noAutofit/>
          </a:bodyPr>
          <a:lstStyle>
            <a:lvl1pPr marL="0" indent="0">
              <a:buNone/>
              <a:defRPr sz="2800">
                <a:solidFill>
                  <a:srgbClr val="004277"/>
                </a:solidFill>
                <a:latin typeface="Arial" panose="020B0604020202020204" pitchFamily="34" charset="0"/>
                <a:cs typeface="Arial" panose="020B0604020202020204" pitchFamily="34" charset="0"/>
              </a:defRPr>
            </a:lvl1pPr>
          </a:lstStyle>
          <a:p>
            <a:r>
              <a:rPr lang="en-US" dirty="0"/>
              <a:t>SUB TITLE GOES HERE</a:t>
            </a:r>
          </a:p>
        </p:txBody>
      </p:sp>
      <p:sp>
        <p:nvSpPr>
          <p:cNvPr id="21" name="Content Placeholder 4"/>
          <p:cNvSpPr>
            <a:spLocks noGrp="1"/>
          </p:cNvSpPr>
          <p:nvPr>
            <p:ph sz="quarter" idx="15" hasCustomPrompt="1"/>
          </p:nvPr>
        </p:nvSpPr>
        <p:spPr>
          <a:xfrm>
            <a:off x="8056563"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22" name="Content Placeholder 4"/>
          <p:cNvSpPr>
            <a:spLocks noGrp="1"/>
          </p:cNvSpPr>
          <p:nvPr>
            <p:ph sz="quarter" idx="16" hasCustomPrompt="1"/>
          </p:nvPr>
        </p:nvSpPr>
        <p:spPr>
          <a:xfrm>
            <a:off x="876000"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
        <p:nvSpPr>
          <p:cNvPr id="23" name="Content Placeholder 4"/>
          <p:cNvSpPr>
            <a:spLocks noGrp="1"/>
          </p:cNvSpPr>
          <p:nvPr>
            <p:ph sz="quarter" idx="17" hasCustomPrompt="1"/>
          </p:nvPr>
        </p:nvSpPr>
        <p:spPr>
          <a:xfrm>
            <a:off x="4466430" y="2430463"/>
            <a:ext cx="3259137" cy="3800475"/>
          </a:xfrm>
          <a:prstGeom prst="rect">
            <a:avLst/>
          </a:prstGeom>
        </p:spPr>
        <p:txBody>
          <a:bodyPr/>
          <a:lstStyle>
            <a:lvl1pPr marL="0" indent="0">
              <a:buNone/>
              <a:defRPr sz="1600">
                <a:solidFill>
                  <a:schemeClr val="bg1"/>
                </a:solidFill>
              </a:defRPr>
            </a:lvl1pPr>
          </a:lstStyle>
          <a:p>
            <a:pPr lvl="0"/>
            <a:r>
              <a:rPr lang="en-US" dirty="0"/>
              <a:t>Picture / graph goes here</a:t>
            </a:r>
          </a:p>
        </p:txBody>
      </p:sp>
    </p:spTree>
    <p:extLst>
      <p:ext uri="{BB962C8B-B14F-4D97-AF65-F5344CB8AC3E}">
        <p14:creationId xmlns:p14="http://schemas.microsoft.com/office/powerpoint/2010/main" val="546263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ue background –  Bar - copy">
    <p:spTree>
      <p:nvGrpSpPr>
        <p:cNvPr id="1" name=""/>
        <p:cNvGrpSpPr/>
        <p:nvPr/>
      </p:nvGrpSpPr>
      <p:grpSpPr>
        <a:xfrm>
          <a:off x="0" y="0"/>
          <a:ext cx="0" cy="0"/>
          <a:chOff x="0" y="0"/>
          <a:chExt cx="0" cy="0"/>
        </a:xfrm>
      </p:grpSpPr>
      <p:sp>
        <p:nvSpPr>
          <p:cNvPr id="5" name="Rectangle 11"/>
          <p:cNvSpPr/>
          <p:nvPr userDrawn="1"/>
        </p:nvSpPr>
        <p:spPr>
          <a:xfrm>
            <a:off x="0" y="1369695"/>
            <a:ext cx="9203690" cy="8578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等腰三角形 6"/>
          <p:cNvSpPr/>
          <p:nvPr userDrawn="1"/>
        </p:nvSpPr>
        <p:spPr>
          <a:xfrm rot="10800000">
            <a:off x="8345170" y="1369695"/>
            <a:ext cx="1715770" cy="85852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userDrawn="1"/>
        </p:nvSpPr>
        <p:spPr>
          <a:xfrm>
            <a:off x="10484935" y="179854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等腰三角形 11"/>
          <p:cNvSpPr/>
          <p:nvPr userDrawn="1"/>
        </p:nvSpPr>
        <p:spPr>
          <a:xfrm>
            <a:off x="10909115"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等腰三角形 12"/>
          <p:cNvSpPr/>
          <p:nvPr userDrawn="1"/>
        </p:nvSpPr>
        <p:spPr>
          <a:xfrm>
            <a:off x="11765730"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等腰三角形 13"/>
          <p:cNvSpPr/>
          <p:nvPr userDrawn="1"/>
        </p:nvSpPr>
        <p:spPr>
          <a:xfrm>
            <a:off x="10056310" y="1370555"/>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userDrawn="1"/>
        </p:nvSpPr>
        <p:spPr>
          <a:xfrm>
            <a:off x="9628320" y="1799180"/>
            <a:ext cx="856800" cy="4284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Content Placeholder 2"/>
          <p:cNvSpPr>
            <a:spLocks noGrp="1"/>
          </p:cNvSpPr>
          <p:nvPr>
            <p:ph sz="quarter" idx="14"/>
          </p:nvPr>
        </p:nvSpPr>
        <p:spPr>
          <a:xfrm>
            <a:off x="769938" y="2407654"/>
            <a:ext cx="10545762" cy="382328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a:t>
            </a:r>
            <a:r>
              <a:rPr lang="en-US" dirty="0" err="1"/>
              <a:t>levelç</a:t>
            </a:r>
            <a:endParaRPr lang="en-US" dirty="0"/>
          </a:p>
        </p:txBody>
      </p:sp>
      <p:sp>
        <p:nvSpPr>
          <p:cNvPr id="17" name="Text Placeholder 1"/>
          <p:cNvSpPr>
            <a:spLocks noGrp="1"/>
          </p:cNvSpPr>
          <p:nvPr>
            <p:ph type="body" sz="quarter" idx="10" hasCustomPrompt="1"/>
          </p:nvPr>
        </p:nvSpPr>
        <p:spPr>
          <a:xfrm>
            <a:off x="770123" y="1549762"/>
            <a:ext cx="10545877" cy="403910"/>
          </a:xfrm>
          <a:prstGeom prst="rect">
            <a:avLst/>
          </a:prstGeom>
        </p:spPr>
        <p:txBody>
          <a:bodyPr>
            <a:noAutofit/>
          </a:bodyPr>
          <a:lstStyle>
            <a:lvl1pPr marL="0" indent="0">
              <a:buNone/>
              <a:defRPr sz="2800">
                <a:solidFill>
                  <a:srgbClr val="004277"/>
                </a:solidFill>
                <a:latin typeface="+mj-lt"/>
                <a:cs typeface="Arial" panose="020B0604020202020204" pitchFamily="34" charset="0"/>
              </a:defRPr>
            </a:lvl1pPr>
          </a:lstStyle>
          <a:p>
            <a:r>
              <a:rPr lang="en-US" dirty="0"/>
              <a:t>SUB TITLE GOES HERE</a:t>
            </a:r>
          </a:p>
        </p:txBody>
      </p:sp>
    </p:spTree>
    <p:extLst>
      <p:ext uri="{BB962C8B-B14F-4D97-AF65-F5344CB8AC3E}">
        <p14:creationId xmlns:p14="http://schemas.microsoft.com/office/powerpoint/2010/main" val="2356224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524" y="2"/>
            <a:ext cx="12192524" cy="6858120"/>
          </a:xfrm>
          <a:prstGeom prst="rect">
            <a:avLst/>
          </a:prstGeom>
          <a:solidFill>
            <a:srgbClr val="00427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5">
              <a:solidFill>
                <a:schemeClr val="bg1"/>
              </a:solidFill>
            </a:endParaRPr>
          </a:p>
        </p:txBody>
      </p:sp>
      <p:cxnSp>
        <p:nvCxnSpPr>
          <p:cNvPr id="3" name="Straight Connector 2"/>
          <p:cNvCxnSpPr/>
          <p:nvPr userDrawn="1"/>
        </p:nvCxnSpPr>
        <p:spPr>
          <a:xfrm>
            <a:off x="876000" y="6359563"/>
            <a:ext cx="10440000" cy="0"/>
          </a:xfrm>
          <a:prstGeom prst="line">
            <a:avLst/>
          </a:prstGeom>
          <a:ln>
            <a:solidFill>
              <a:srgbClr val="D9992F"/>
            </a:solidFill>
          </a:ln>
        </p:spPr>
        <p:style>
          <a:lnRef idx="1">
            <a:schemeClr val="accent1"/>
          </a:lnRef>
          <a:fillRef idx="0">
            <a:schemeClr val="accent1"/>
          </a:fillRef>
          <a:effectRef idx="0">
            <a:schemeClr val="accent1"/>
          </a:effectRef>
          <a:fontRef idx="minor">
            <a:schemeClr val="tx1"/>
          </a:fontRef>
        </p:style>
      </p:cxnSp>
      <p:pic>
        <p:nvPicPr>
          <p:cNvPr id="4" name="Picture 3"/>
          <p:cNvPicPr/>
          <p:nvPr userDrawn="1"/>
        </p:nvPicPr>
        <p:blipFill>
          <a:blip r:embed="rId16">
            <a:alphaModFix amt="25000"/>
            <a:extLst>
              <a:ext uri="{28A0092B-C50C-407E-A947-70E740481C1C}">
                <a14:useLocalDpi xmlns:a14="http://schemas.microsoft.com/office/drawing/2010/main" val="0"/>
              </a:ext>
            </a:extLst>
          </a:blip>
          <a:stretch>
            <a:fillRect/>
          </a:stretch>
        </p:blipFill>
        <p:spPr>
          <a:xfrm>
            <a:off x="-1202" y="0"/>
            <a:ext cx="12193202" cy="2464065"/>
          </a:xfrm>
          <a:prstGeom prst="rect">
            <a:avLst/>
          </a:prstGeom>
        </p:spPr>
      </p:pic>
      <p:sp>
        <p:nvSpPr>
          <p:cNvPr id="6" name="TextBox 5"/>
          <p:cNvSpPr txBox="1"/>
          <p:nvPr userDrawn="1"/>
        </p:nvSpPr>
        <p:spPr>
          <a:xfrm>
            <a:off x="1157691" y="6487632"/>
            <a:ext cx="9876619" cy="246221"/>
          </a:xfrm>
          <a:prstGeom prst="rect">
            <a:avLst/>
          </a:prstGeom>
          <a:noFill/>
        </p:spPr>
        <p:txBody>
          <a:bodyPr wrap="square" rtlCol="0">
            <a:spAutoFit/>
          </a:bodyPr>
          <a:lstStyle/>
          <a:p>
            <a:pPr algn="ctr"/>
            <a:r>
              <a:rPr lang="en-US" sz="1000" dirty="0">
                <a:solidFill>
                  <a:schemeClr val="bg1"/>
                </a:solidFill>
                <a:latin typeface="Arial" panose="020B0604020202020204" pitchFamily="34" charset="0"/>
                <a:cs typeface="Arial" panose="020B0604020202020204" pitchFamily="34" charset="0"/>
              </a:rPr>
              <a:t>Massey University  |  massey.ac.nz  |  0800 MASSEY</a:t>
            </a:r>
            <a:endParaRPr lang="en-NZ" sz="1000" dirty="0">
              <a:solidFill>
                <a:schemeClr val="bg1"/>
              </a:solidFill>
              <a:latin typeface="Arial" panose="020B0604020202020204" pitchFamily="34" charset="0"/>
              <a:cs typeface="Arial" panose="020B0604020202020204" pitchFamily="34" charset="0"/>
            </a:endParaRPr>
          </a:p>
        </p:txBody>
      </p:sp>
      <p:sp>
        <p:nvSpPr>
          <p:cNvPr id="7" name="Text Placeholder 6"/>
          <p:cNvSpPr>
            <a:spLocks noGrp="1"/>
          </p:cNvSpPr>
          <p:nvPr>
            <p:ph type="body" idx="1"/>
          </p:nvPr>
        </p:nvSpPr>
        <p:spPr>
          <a:xfrm>
            <a:off x="838200" y="2081740"/>
            <a:ext cx="10515600" cy="151798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4"/>
            <a:endParaRPr lang="en-US" dirty="0"/>
          </a:p>
          <a:p>
            <a:pPr lvl="0"/>
            <a:endParaRPr lang="en-US" dirty="0"/>
          </a:p>
        </p:txBody>
      </p:sp>
      <p:sp>
        <p:nvSpPr>
          <p:cNvPr id="10" name="Title Placeholder 9"/>
          <p:cNvSpPr>
            <a:spLocks noGrp="1"/>
          </p:cNvSpPr>
          <p:nvPr>
            <p:ph type="title"/>
          </p:nvPr>
        </p:nvSpPr>
        <p:spPr>
          <a:xfrm>
            <a:off x="838200" y="1461916"/>
            <a:ext cx="10515600" cy="321429"/>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4" descr="/Users/mr.wei/Desktop/Massey/Massey Branding/Massey Logos/New Logo files/Rebalanced Massey Logo/L_White.pngL_White"/>
          <p:cNvPicPr>
            <a:picLocks noChangeAspect="1"/>
          </p:cNvPicPr>
          <p:nvPr userDrawn="1"/>
        </p:nvPicPr>
        <p:blipFill>
          <a:blip r:embed="rId17"/>
          <a:srcRect/>
          <a:stretch>
            <a:fillRect/>
          </a:stretch>
        </p:blipFill>
        <p:spPr>
          <a:xfrm>
            <a:off x="4767898" y="513080"/>
            <a:ext cx="2656840" cy="590550"/>
          </a:xfrm>
          <a:prstGeom prst="rect">
            <a:avLst/>
          </a:prstGeom>
        </p:spPr>
      </p:pic>
    </p:spTree>
    <p:extLst>
      <p:ext uri="{BB962C8B-B14F-4D97-AF65-F5344CB8AC3E}">
        <p14:creationId xmlns:p14="http://schemas.microsoft.com/office/powerpoint/2010/main" val="26599723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defTabSz="914400" rtl="0" eaLnBrk="1" latinLnBrk="0" hangingPunct="1">
        <a:lnSpc>
          <a:spcPct val="90000"/>
        </a:lnSpc>
        <a:spcBef>
          <a:spcPct val="0"/>
        </a:spcBef>
        <a:buNone/>
        <a:defRPr sz="2800" kern="1200">
          <a:solidFill>
            <a:schemeClr val="bg1"/>
          </a:solidFill>
          <a:latin typeface="+mj-lt"/>
          <a:ea typeface="+mj-ea"/>
          <a:cs typeface="+mj-cs"/>
        </a:defRPr>
      </a:lvl1pPr>
    </p:titleStyle>
    <p:bodyStyle>
      <a:lvl1pPr marL="285750" indent="-285750" algn="l" defTabSz="914400" rtl="0" eaLnBrk="1" latinLnBrk="0" hangingPunct="1">
        <a:lnSpc>
          <a:spcPct val="90000"/>
        </a:lnSpc>
        <a:spcBef>
          <a:spcPts val="1000"/>
        </a:spcBef>
        <a:buFont typeface="Arial" panose="020B0604020202020204" pitchFamily="34" charset="0"/>
        <a:buChar char="•"/>
        <a:defRPr sz="1600" kern="1200">
          <a:solidFill>
            <a:schemeClr val="bg1"/>
          </a:solidFill>
          <a:latin typeface="+mn-lt"/>
          <a:ea typeface="+mn-ea"/>
          <a:cs typeface="+mn-cs"/>
        </a:defRPr>
      </a:lvl1pPr>
      <a:lvl2pPr marL="7429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2pPr>
      <a:lvl3pPr marL="12001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3pPr>
      <a:lvl4pPr marL="16573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1145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111/jocn.15740" TargetMode="Externa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hyperlink" Target="http://hdl.handle.net/10179/16546" TargetMode="Externa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8" Type="http://schemas.openxmlformats.org/officeDocument/2006/relationships/hyperlink" Target="https://stream.massey.ac.nz/mod/forum/view.php?id=169" TargetMode="External"/><Relationship Id="rId3" Type="http://schemas.openxmlformats.org/officeDocument/2006/relationships/hyperlink" Target="https://massey-nz.libcal.com/" TargetMode="External"/><Relationship Id="rId7" Type="http://schemas.openxmlformats.org/officeDocument/2006/relationships/hyperlink" Target="https://stream.massey.ac.nz/mod/forum/view.php?id=4961941" TargetMode="External"/><Relationship Id="rId12" Type="http://schemas.openxmlformats.org/officeDocument/2006/relationships/hyperlink" Target="https://www.massey.ac.nz/massey/maori/maori-student-centre/maori-student-centre_home.cfm" TargetMode="External"/><Relationship Id="rId2" Type="http://schemas.openxmlformats.org/officeDocument/2006/relationships/slideLayout" Target="../slideLayouts/slideLayout14.xml"/><Relationship Id="rId1" Type="http://schemas.openxmlformats.org/officeDocument/2006/relationships/tags" Target="../tags/tag23.xml"/><Relationship Id="rId6" Type="http://schemas.openxmlformats.org/officeDocument/2006/relationships/hyperlink" Target="http://owll.massey.ac.nz/about-OWLL/workshops.php" TargetMode="External"/><Relationship Id="rId11" Type="http://schemas.openxmlformats.org/officeDocument/2006/relationships/hyperlink" Target="https://www.massey.ac.nz/student-life/pacific-massey/support-for-pacific-students-at-massey/centre-for-learner-success/" TargetMode="External"/><Relationship Id="rId5" Type="http://schemas.openxmlformats.org/officeDocument/2006/relationships/hyperlink" Target="https://massey-nz.libcal.com/calendar/workshops?cid=11023&amp;t=g&amp;d=0000-00-00&amp;cal=11023&amp;inc=0" TargetMode="External"/><Relationship Id="rId10" Type="http://schemas.openxmlformats.org/officeDocument/2006/relationships/hyperlink" Target="https://www.massey.ac.nz/massey/student-life/services-and-resources/disability-services/disability-services_home.cfm" TargetMode="External"/><Relationship Id="rId4" Type="http://schemas.openxmlformats.org/officeDocument/2006/relationships/hyperlink" Target="https://www.massey.ac.nz/massey/student-life/services-and-resources/academic-skills-support/pre-reading/extramural-assignment-pre-reading-service.cfm" TargetMode="External"/><Relationship Id="rId9" Type="http://schemas.openxmlformats.org/officeDocument/2006/relationships/hyperlink" Target="http://owll.massey.ac.nz/index.php"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p:txBody>
          <a:bodyPr/>
          <a:lstStyle/>
          <a:p>
            <a:r>
              <a:rPr lang="en-US" dirty="0"/>
              <a:t>How to do Critical Analysis</a:t>
            </a:r>
          </a:p>
        </p:txBody>
      </p:sp>
      <p:pic>
        <p:nvPicPr>
          <p:cNvPr id="2" name="Picture 1" descr="C:\Users\sholm\AppData\Local\Microsoft\Windows\Temporary Internet Files\Content.Outlook\ZO71S5R8\StudyUpLogo (2).png">
            <a:extLst>
              <a:ext uri="{FF2B5EF4-FFF2-40B4-BE49-F238E27FC236}">
                <a16:creationId xmlns:a16="http://schemas.microsoft.com/office/drawing/2014/main" id="{5C0F2550-1E13-5EE2-14A3-DA0AD129E9E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0546" y="362212"/>
            <a:ext cx="3096344" cy="1008112"/>
          </a:xfrm>
          <a:prstGeom prst="rect">
            <a:avLst/>
          </a:prstGeom>
          <a:noFill/>
          <a:ln>
            <a:noFill/>
          </a:ln>
        </p:spPr>
      </p:pic>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1355AA71-6D59-EB21-DB9A-36758CE7AF52}"/>
              </a:ext>
            </a:extLst>
          </p:cNvPr>
          <p:cNvSpPr>
            <a:spLocks noGrp="1"/>
          </p:cNvSpPr>
          <p:nvPr>
            <p:ph type="body" sz="quarter" idx="10"/>
          </p:nvPr>
        </p:nvSpPr>
        <p:spPr>
          <a:xfrm>
            <a:off x="769938" y="1370013"/>
            <a:ext cx="10545762" cy="403225"/>
          </a:xfrm>
        </p:spPr>
        <p:txBody>
          <a:bodyPr/>
          <a:lstStyle/>
          <a:p>
            <a:r>
              <a:rPr lang="en-US" dirty="0">
                <a:solidFill>
                  <a:srgbClr val="FFC000"/>
                </a:solidFill>
              </a:rPr>
              <a:t>Critical Note-Taking</a:t>
            </a:r>
            <a:endParaRPr lang="en-NZ" dirty="0">
              <a:solidFill>
                <a:srgbClr val="FFC000"/>
              </a:solidFill>
            </a:endParaRPr>
          </a:p>
        </p:txBody>
      </p:sp>
      <p:sp>
        <p:nvSpPr>
          <p:cNvPr id="5" name="Content Placeholder 1">
            <a:extLst>
              <a:ext uri="{FF2B5EF4-FFF2-40B4-BE49-F238E27FC236}">
                <a16:creationId xmlns:a16="http://schemas.microsoft.com/office/drawing/2014/main" id="{5A5F0CA8-2294-0B0D-D6FE-E5E9FDAF140B}"/>
              </a:ext>
            </a:extLst>
          </p:cNvPr>
          <p:cNvSpPr>
            <a:spLocks noGrp="1"/>
          </p:cNvSpPr>
          <p:nvPr>
            <p:ph sz="quarter" idx="14"/>
          </p:nvPr>
        </p:nvSpPr>
        <p:spPr>
          <a:xfrm>
            <a:off x="769938" y="2081213"/>
            <a:ext cx="10545762" cy="4149725"/>
          </a:xfrm>
        </p:spPr>
        <p:txBody>
          <a:bodyPr/>
          <a:lstStyle/>
          <a:p>
            <a:pPr marL="0" indent="0">
              <a:buNone/>
            </a:pPr>
            <a:r>
              <a:rPr lang="en-US" dirty="0"/>
              <a:t>Critical thinking starts with considered reading and analytical note-taking.</a:t>
            </a:r>
          </a:p>
          <a:p>
            <a:pPr marL="0" indent="0">
              <a:buNone/>
            </a:pPr>
            <a:endParaRPr lang="en-US" dirty="0"/>
          </a:p>
          <a:p>
            <a:pPr marL="0" indent="0">
              <a:buNone/>
            </a:pPr>
            <a:r>
              <a:rPr lang="en-US" dirty="0"/>
              <a:t>Do NOT merely copy and paste large amounts of text from the readings.</a:t>
            </a:r>
          </a:p>
          <a:p>
            <a:pPr marL="0" indent="0">
              <a:buNone/>
            </a:pPr>
            <a:endParaRPr lang="en-US" dirty="0"/>
          </a:p>
          <a:p>
            <a:pPr marL="0" indent="0">
              <a:buNone/>
            </a:pPr>
            <a:r>
              <a:rPr lang="en-US" dirty="0"/>
              <a:t>Instead, practice an </a:t>
            </a:r>
            <a:r>
              <a:rPr lang="en-US" u="sng" dirty="0"/>
              <a:t>active</a:t>
            </a:r>
            <a:r>
              <a:rPr lang="en-US" dirty="0"/>
              <a:t> note-taking strategy that allows you to:</a:t>
            </a:r>
          </a:p>
          <a:p>
            <a:pPr marL="0" indent="0">
              <a:buNone/>
            </a:pPr>
            <a:endParaRPr lang="en-US" dirty="0"/>
          </a:p>
          <a:p>
            <a:pPr marL="342900" indent="-342900">
              <a:buAutoNum type="alphaLcParenR"/>
            </a:pPr>
            <a:r>
              <a:rPr lang="en-US" dirty="0"/>
              <a:t>extract the key argument/s</a:t>
            </a:r>
          </a:p>
          <a:p>
            <a:pPr marL="342900" indent="-342900">
              <a:buAutoNum type="alphaLcParenR"/>
            </a:pPr>
            <a:r>
              <a:rPr lang="en-US" dirty="0"/>
              <a:t>evaluate the contributions of the literature and how it compares to other research on the topic</a:t>
            </a:r>
          </a:p>
          <a:p>
            <a:pPr marL="342900" indent="-342900">
              <a:buAutoNum type="alphaLcParenR"/>
            </a:pPr>
            <a:r>
              <a:rPr lang="en-US" dirty="0"/>
              <a:t>consider the implications of the evidence for your own position (and engage with the relevant aspects of the assignment brief)</a:t>
            </a:r>
            <a:endParaRPr lang="en-NZ" dirty="0"/>
          </a:p>
        </p:txBody>
      </p:sp>
    </p:spTree>
    <p:custDataLst>
      <p:tags r:id="rId1"/>
    </p:custDataLst>
    <p:extLst>
      <p:ext uri="{BB962C8B-B14F-4D97-AF65-F5344CB8AC3E}">
        <p14:creationId xmlns:p14="http://schemas.microsoft.com/office/powerpoint/2010/main" val="2710862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B55FB696-DEE0-EFFA-813D-310E59BAA206}"/>
              </a:ext>
            </a:extLst>
          </p:cNvPr>
          <p:cNvSpPr>
            <a:spLocks noGrp="1"/>
          </p:cNvSpPr>
          <p:nvPr>
            <p:ph type="body" sz="quarter" idx="10"/>
          </p:nvPr>
        </p:nvSpPr>
        <p:spPr>
          <a:xfrm>
            <a:off x="769938" y="1370013"/>
            <a:ext cx="10545762" cy="403225"/>
          </a:xfrm>
        </p:spPr>
        <p:txBody>
          <a:bodyPr/>
          <a:lstStyle/>
          <a:p>
            <a:r>
              <a:rPr lang="en-US" dirty="0">
                <a:solidFill>
                  <a:srgbClr val="FFC000"/>
                </a:solidFill>
              </a:rPr>
              <a:t>Note-taking Method Example 1: Annotated bibliographies</a:t>
            </a:r>
            <a:endParaRPr lang="en-NZ" dirty="0">
              <a:solidFill>
                <a:srgbClr val="FFC000"/>
              </a:solidFill>
            </a:endParaRPr>
          </a:p>
        </p:txBody>
      </p:sp>
      <p:sp>
        <p:nvSpPr>
          <p:cNvPr id="5" name="Content Placeholder 1">
            <a:extLst>
              <a:ext uri="{FF2B5EF4-FFF2-40B4-BE49-F238E27FC236}">
                <a16:creationId xmlns:a16="http://schemas.microsoft.com/office/drawing/2014/main" id="{C675B231-AC21-2D3F-3676-B51B907C073F}"/>
              </a:ext>
            </a:extLst>
          </p:cNvPr>
          <p:cNvSpPr>
            <a:spLocks noGrp="1"/>
          </p:cNvSpPr>
          <p:nvPr>
            <p:ph sz="quarter" idx="14"/>
          </p:nvPr>
        </p:nvSpPr>
        <p:spPr>
          <a:xfrm>
            <a:off x="769938" y="2081213"/>
            <a:ext cx="10545762" cy="4149725"/>
          </a:xfrm>
        </p:spPr>
        <p:txBody>
          <a:bodyPr>
            <a:normAutofit lnSpcReduction="10000"/>
          </a:bodyPr>
          <a:lstStyle/>
          <a:p>
            <a:pPr marL="0" indent="0">
              <a:buNone/>
            </a:pPr>
            <a:r>
              <a:rPr lang="en-US" dirty="0"/>
              <a:t>Lee, L., Hsieh, C., &amp; Lin, Y. (2021). Life satisfaction and emotional distress in people living with type 2 diabetes mellitus: The mediating effect of cognitive function. </a:t>
            </a:r>
            <a:r>
              <a:rPr lang="en-US" i="1" dirty="0"/>
              <a:t>Journal of Clinical Nursing, 30</a:t>
            </a:r>
            <a:r>
              <a:rPr lang="en-US" dirty="0"/>
              <a:t>(17-18), 2673-2682. </a:t>
            </a:r>
            <a:r>
              <a:rPr lang="en-US" dirty="0">
                <a:hlinkClick r:id="rId3"/>
              </a:rPr>
              <a:t>https://doi.org/10.1111/jocn.15740</a:t>
            </a:r>
            <a:r>
              <a:rPr lang="en-US" dirty="0"/>
              <a:t> </a:t>
            </a:r>
          </a:p>
          <a:p>
            <a:pPr marL="0" indent="0">
              <a:buNone/>
            </a:pPr>
            <a:endParaRPr lang="en-US" dirty="0"/>
          </a:p>
          <a:p>
            <a:pPr marL="0" indent="0">
              <a:buNone/>
            </a:pPr>
            <a:r>
              <a:rPr lang="en-US" dirty="0"/>
              <a:t>Summary of study design…</a:t>
            </a:r>
          </a:p>
          <a:p>
            <a:pPr marL="0" indent="0">
              <a:buNone/>
            </a:pPr>
            <a:endParaRPr lang="en-US" dirty="0"/>
          </a:p>
          <a:p>
            <a:pPr marL="0" indent="0">
              <a:buNone/>
            </a:pPr>
            <a:r>
              <a:rPr lang="en-US" dirty="0"/>
              <a:t>Argues that…</a:t>
            </a:r>
          </a:p>
          <a:p>
            <a:pPr marL="0" indent="0">
              <a:buNone/>
            </a:pPr>
            <a:r>
              <a:rPr lang="en-US" dirty="0"/>
              <a:t>Advocates for…</a:t>
            </a:r>
          </a:p>
          <a:p>
            <a:pPr marL="0" indent="0">
              <a:buNone/>
            </a:pPr>
            <a:r>
              <a:rPr lang="en-US" dirty="0"/>
              <a:t>Rejects/challenges…</a:t>
            </a:r>
          </a:p>
          <a:p>
            <a:pPr marL="0" indent="0">
              <a:buNone/>
            </a:pPr>
            <a:r>
              <a:rPr lang="en-US" dirty="0"/>
              <a:t>Links to…(Relationship to other sources: Consensus? Divergence? Developments?)</a:t>
            </a:r>
          </a:p>
          <a:p>
            <a:pPr marL="0" indent="0">
              <a:buNone/>
            </a:pPr>
            <a:endParaRPr lang="en-US" dirty="0"/>
          </a:p>
          <a:p>
            <a:pPr marL="0" indent="0">
              <a:buNone/>
            </a:pPr>
            <a:r>
              <a:rPr lang="en-US" dirty="0"/>
              <a:t>Implications for practice are…</a:t>
            </a:r>
          </a:p>
          <a:p>
            <a:pPr marL="0" indent="0">
              <a:buNone/>
            </a:pPr>
            <a:r>
              <a:rPr lang="en-US" dirty="0"/>
              <a:t>Useful for my assignment because…</a:t>
            </a:r>
          </a:p>
        </p:txBody>
      </p:sp>
    </p:spTree>
    <p:custDataLst>
      <p:tags r:id="rId1"/>
    </p:custDataLst>
    <p:extLst>
      <p:ext uri="{BB962C8B-B14F-4D97-AF65-F5344CB8AC3E}">
        <p14:creationId xmlns:p14="http://schemas.microsoft.com/office/powerpoint/2010/main" val="785860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BA54994D-606B-C7C6-9004-F7214A75A448}"/>
              </a:ext>
            </a:extLst>
          </p:cNvPr>
          <p:cNvSpPr>
            <a:spLocks noGrp="1"/>
          </p:cNvSpPr>
          <p:nvPr>
            <p:ph type="body" sz="quarter" idx="10"/>
          </p:nvPr>
        </p:nvSpPr>
        <p:spPr>
          <a:xfrm>
            <a:off x="769938" y="1370013"/>
            <a:ext cx="10545762" cy="403225"/>
          </a:xfrm>
        </p:spPr>
        <p:txBody>
          <a:bodyPr/>
          <a:lstStyle/>
          <a:p>
            <a:r>
              <a:rPr lang="en-US" dirty="0">
                <a:solidFill>
                  <a:srgbClr val="FFC000"/>
                </a:solidFill>
              </a:rPr>
              <a:t>Note-taking method 2: Compare and contrast charts</a:t>
            </a:r>
            <a:endParaRPr lang="en-NZ" dirty="0">
              <a:solidFill>
                <a:srgbClr val="FFC000"/>
              </a:solidFill>
            </a:endParaRPr>
          </a:p>
        </p:txBody>
      </p:sp>
      <p:sp>
        <p:nvSpPr>
          <p:cNvPr id="5" name="Content Placeholder 1">
            <a:extLst>
              <a:ext uri="{FF2B5EF4-FFF2-40B4-BE49-F238E27FC236}">
                <a16:creationId xmlns:a16="http://schemas.microsoft.com/office/drawing/2014/main" id="{1BE9F767-EE32-4981-D601-8343E8628399}"/>
              </a:ext>
            </a:extLst>
          </p:cNvPr>
          <p:cNvSpPr>
            <a:spLocks noGrp="1"/>
          </p:cNvSpPr>
          <p:nvPr>
            <p:ph sz="quarter" idx="14"/>
          </p:nvPr>
        </p:nvSpPr>
        <p:spPr>
          <a:xfrm>
            <a:off x="769938" y="2081213"/>
            <a:ext cx="10545762" cy="4149725"/>
          </a:xfrm>
        </p:spPr>
        <p:txBody>
          <a:bodyPr/>
          <a:lstStyle/>
          <a:p>
            <a:pPr marL="0" indent="0">
              <a:buNone/>
            </a:pPr>
            <a:r>
              <a:rPr lang="en-US" dirty="0"/>
              <a:t>Some note-taking methods are particularly well-suited to certain types of assignment questions. Variations on the chart below may be helpful in preparing to answer a “compare and contrast” question.</a:t>
            </a:r>
            <a:endParaRPr lang="en-NZ" dirty="0"/>
          </a:p>
        </p:txBody>
      </p:sp>
      <p:graphicFrame>
        <p:nvGraphicFramePr>
          <p:cNvPr id="6" name="Table 4">
            <a:extLst>
              <a:ext uri="{FF2B5EF4-FFF2-40B4-BE49-F238E27FC236}">
                <a16:creationId xmlns:a16="http://schemas.microsoft.com/office/drawing/2014/main" id="{55CC3F1D-97B1-B4C0-A7E8-5EA2184A71C6}"/>
              </a:ext>
            </a:extLst>
          </p:cNvPr>
          <p:cNvGraphicFramePr>
            <a:graphicFrameLocks noGrp="1"/>
          </p:cNvGraphicFramePr>
          <p:nvPr/>
        </p:nvGraphicFramePr>
        <p:xfrm>
          <a:off x="1736521" y="2885813"/>
          <a:ext cx="8212824" cy="3253913"/>
        </p:xfrm>
        <a:graphic>
          <a:graphicData uri="http://schemas.openxmlformats.org/drawingml/2006/table">
            <a:tbl>
              <a:tblPr firstRow="1" bandRow="1">
                <a:tableStyleId>{5C22544A-7EE6-4342-B048-85BDC9FD1C3A}</a:tableStyleId>
              </a:tblPr>
              <a:tblGrid>
                <a:gridCol w="2737608">
                  <a:extLst>
                    <a:ext uri="{9D8B030D-6E8A-4147-A177-3AD203B41FA5}">
                      <a16:colId xmlns:a16="http://schemas.microsoft.com/office/drawing/2014/main" val="1266091280"/>
                    </a:ext>
                  </a:extLst>
                </a:gridCol>
                <a:gridCol w="2737608">
                  <a:extLst>
                    <a:ext uri="{9D8B030D-6E8A-4147-A177-3AD203B41FA5}">
                      <a16:colId xmlns:a16="http://schemas.microsoft.com/office/drawing/2014/main" val="3865597161"/>
                    </a:ext>
                  </a:extLst>
                </a:gridCol>
                <a:gridCol w="2737608">
                  <a:extLst>
                    <a:ext uri="{9D8B030D-6E8A-4147-A177-3AD203B41FA5}">
                      <a16:colId xmlns:a16="http://schemas.microsoft.com/office/drawing/2014/main" val="1131321953"/>
                    </a:ext>
                  </a:extLst>
                </a:gridCol>
              </a:tblGrid>
              <a:tr h="693593">
                <a:tc>
                  <a:txBody>
                    <a:bodyPr/>
                    <a:lstStyle/>
                    <a:p>
                      <a:endParaRPr lang="en-NZ" dirty="0"/>
                    </a:p>
                  </a:txBody>
                  <a:tcPr/>
                </a:tc>
                <a:tc>
                  <a:txBody>
                    <a:bodyPr/>
                    <a:lstStyle/>
                    <a:p>
                      <a:r>
                        <a:rPr lang="en-US" dirty="0"/>
                        <a:t>Observational studies</a:t>
                      </a:r>
                      <a:endParaRPr lang="en-NZ" dirty="0"/>
                    </a:p>
                  </a:txBody>
                  <a:tcPr/>
                </a:tc>
                <a:tc>
                  <a:txBody>
                    <a:bodyPr/>
                    <a:lstStyle/>
                    <a:p>
                      <a:r>
                        <a:rPr lang="en-US" dirty="0"/>
                        <a:t>Experimental studies</a:t>
                      </a:r>
                      <a:endParaRPr lang="en-NZ" dirty="0"/>
                    </a:p>
                  </a:txBody>
                  <a:tcPr/>
                </a:tc>
                <a:extLst>
                  <a:ext uri="{0D108BD9-81ED-4DB2-BD59-A6C34878D82A}">
                    <a16:rowId xmlns:a16="http://schemas.microsoft.com/office/drawing/2014/main" val="2267389050"/>
                  </a:ext>
                </a:extLst>
              </a:tr>
              <a:tr h="261513">
                <a:tc>
                  <a:txBody>
                    <a:bodyPr/>
                    <a:lstStyle/>
                    <a:p>
                      <a:r>
                        <a:rPr lang="en-US" dirty="0"/>
                        <a:t>Definition</a:t>
                      </a:r>
                      <a:endParaRPr lang="en-NZ" dirty="0"/>
                    </a:p>
                  </a:txBody>
                  <a:tcPr/>
                </a:tc>
                <a:tc>
                  <a:txBody>
                    <a:bodyPr/>
                    <a:lstStyle/>
                    <a:p>
                      <a:endParaRPr lang="en-NZ" dirty="0"/>
                    </a:p>
                  </a:txBody>
                  <a:tcPr/>
                </a:tc>
                <a:tc>
                  <a:txBody>
                    <a:bodyPr/>
                    <a:lstStyle/>
                    <a:p>
                      <a:endParaRPr lang="en-NZ"/>
                    </a:p>
                  </a:txBody>
                  <a:tcPr/>
                </a:tc>
                <a:extLst>
                  <a:ext uri="{0D108BD9-81ED-4DB2-BD59-A6C34878D82A}">
                    <a16:rowId xmlns:a16="http://schemas.microsoft.com/office/drawing/2014/main" val="1263527600"/>
                  </a:ext>
                </a:extLst>
              </a:tr>
              <a:tr h="261513">
                <a:tc>
                  <a:txBody>
                    <a:bodyPr/>
                    <a:lstStyle/>
                    <a:p>
                      <a:r>
                        <a:rPr lang="en-US" dirty="0"/>
                        <a:t>Purpose</a:t>
                      </a:r>
                      <a:endParaRPr lang="en-NZ" dirty="0"/>
                    </a:p>
                  </a:txBody>
                  <a:tcPr/>
                </a:tc>
                <a:tc>
                  <a:txBody>
                    <a:bodyPr/>
                    <a:lstStyle/>
                    <a:p>
                      <a:endParaRPr lang="en-NZ"/>
                    </a:p>
                  </a:txBody>
                  <a:tcPr/>
                </a:tc>
                <a:tc>
                  <a:txBody>
                    <a:bodyPr/>
                    <a:lstStyle/>
                    <a:p>
                      <a:endParaRPr lang="en-NZ"/>
                    </a:p>
                  </a:txBody>
                  <a:tcPr/>
                </a:tc>
                <a:extLst>
                  <a:ext uri="{0D108BD9-81ED-4DB2-BD59-A6C34878D82A}">
                    <a16:rowId xmlns:a16="http://schemas.microsoft.com/office/drawing/2014/main" val="3993402594"/>
                  </a:ext>
                </a:extLst>
              </a:tr>
              <a:tr h="261513">
                <a:tc>
                  <a:txBody>
                    <a:bodyPr/>
                    <a:lstStyle/>
                    <a:p>
                      <a:r>
                        <a:rPr lang="en-US" dirty="0"/>
                        <a:t>Variables</a:t>
                      </a:r>
                      <a:endParaRPr lang="en-NZ" dirty="0"/>
                    </a:p>
                  </a:txBody>
                  <a:tcPr/>
                </a:tc>
                <a:tc>
                  <a:txBody>
                    <a:bodyPr/>
                    <a:lstStyle/>
                    <a:p>
                      <a:endParaRPr lang="en-NZ"/>
                    </a:p>
                  </a:txBody>
                  <a:tcPr/>
                </a:tc>
                <a:tc>
                  <a:txBody>
                    <a:bodyPr/>
                    <a:lstStyle/>
                    <a:p>
                      <a:endParaRPr lang="en-NZ"/>
                    </a:p>
                  </a:txBody>
                  <a:tcPr/>
                </a:tc>
                <a:extLst>
                  <a:ext uri="{0D108BD9-81ED-4DB2-BD59-A6C34878D82A}">
                    <a16:rowId xmlns:a16="http://schemas.microsoft.com/office/drawing/2014/main" val="236523490"/>
                  </a:ext>
                </a:extLst>
              </a:tr>
              <a:tr h="261513">
                <a:tc>
                  <a:txBody>
                    <a:bodyPr/>
                    <a:lstStyle/>
                    <a:p>
                      <a:r>
                        <a:rPr lang="en-US" dirty="0"/>
                        <a:t>Types</a:t>
                      </a:r>
                      <a:endParaRPr lang="en-NZ" dirty="0"/>
                    </a:p>
                  </a:txBody>
                  <a:tcPr/>
                </a:tc>
                <a:tc>
                  <a:txBody>
                    <a:bodyPr/>
                    <a:lstStyle/>
                    <a:p>
                      <a:endParaRPr lang="en-NZ"/>
                    </a:p>
                  </a:txBody>
                  <a:tcPr/>
                </a:tc>
                <a:tc>
                  <a:txBody>
                    <a:bodyPr/>
                    <a:lstStyle/>
                    <a:p>
                      <a:endParaRPr lang="en-NZ"/>
                    </a:p>
                  </a:txBody>
                  <a:tcPr/>
                </a:tc>
                <a:extLst>
                  <a:ext uri="{0D108BD9-81ED-4DB2-BD59-A6C34878D82A}">
                    <a16:rowId xmlns:a16="http://schemas.microsoft.com/office/drawing/2014/main" val="3839847798"/>
                  </a:ext>
                </a:extLst>
              </a:tr>
              <a:tr h="261513">
                <a:tc>
                  <a:txBody>
                    <a:bodyPr/>
                    <a:lstStyle/>
                    <a:p>
                      <a:r>
                        <a:rPr lang="en-US" dirty="0"/>
                        <a:t>Benefits</a:t>
                      </a:r>
                      <a:endParaRPr lang="en-NZ" dirty="0"/>
                    </a:p>
                  </a:txBody>
                  <a:tcPr/>
                </a:tc>
                <a:tc>
                  <a:txBody>
                    <a:bodyPr/>
                    <a:lstStyle/>
                    <a:p>
                      <a:endParaRPr lang="en-NZ"/>
                    </a:p>
                  </a:txBody>
                  <a:tcPr/>
                </a:tc>
                <a:tc>
                  <a:txBody>
                    <a:bodyPr/>
                    <a:lstStyle/>
                    <a:p>
                      <a:endParaRPr lang="en-NZ"/>
                    </a:p>
                  </a:txBody>
                  <a:tcPr/>
                </a:tc>
                <a:extLst>
                  <a:ext uri="{0D108BD9-81ED-4DB2-BD59-A6C34878D82A}">
                    <a16:rowId xmlns:a16="http://schemas.microsoft.com/office/drawing/2014/main" val="312333353"/>
                  </a:ext>
                </a:extLst>
              </a:tr>
              <a:tr h="261513">
                <a:tc>
                  <a:txBody>
                    <a:bodyPr/>
                    <a:lstStyle/>
                    <a:p>
                      <a:r>
                        <a:rPr lang="en-US" dirty="0"/>
                        <a:t>Limitations</a:t>
                      </a:r>
                      <a:endParaRPr lang="en-NZ" dirty="0"/>
                    </a:p>
                  </a:txBody>
                  <a:tcPr/>
                </a:tc>
                <a:tc>
                  <a:txBody>
                    <a:bodyPr/>
                    <a:lstStyle/>
                    <a:p>
                      <a:endParaRPr lang="en-NZ"/>
                    </a:p>
                  </a:txBody>
                  <a:tcPr/>
                </a:tc>
                <a:tc>
                  <a:txBody>
                    <a:bodyPr/>
                    <a:lstStyle/>
                    <a:p>
                      <a:endParaRPr lang="en-NZ" dirty="0"/>
                    </a:p>
                  </a:txBody>
                  <a:tcPr/>
                </a:tc>
                <a:extLst>
                  <a:ext uri="{0D108BD9-81ED-4DB2-BD59-A6C34878D82A}">
                    <a16:rowId xmlns:a16="http://schemas.microsoft.com/office/drawing/2014/main" val="570371760"/>
                  </a:ext>
                </a:extLst>
              </a:tr>
              <a:tr h="261513">
                <a:tc>
                  <a:txBody>
                    <a:bodyPr/>
                    <a:lstStyle/>
                    <a:p>
                      <a:endParaRPr lang="en-NZ" dirty="0"/>
                    </a:p>
                  </a:txBody>
                  <a:tcPr/>
                </a:tc>
                <a:tc>
                  <a:txBody>
                    <a:bodyPr/>
                    <a:lstStyle/>
                    <a:p>
                      <a:endParaRPr lang="en-NZ"/>
                    </a:p>
                  </a:txBody>
                  <a:tcPr/>
                </a:tc>
                <a:tc>
                  <a:txBody>
                    <a:bodyPr/>
                    <a:lstStyle/>
                    <a:p>
                      <a:endParaRPr lang="en-NZ" dirty="0"/>
                    </a:p>
                  </a:txBody>
                  <a:tcPr/>
                </a:tc>
                <a:extLst>
                  <a:ext uri="{0D108BD9-81ED-4DB2-BD59-A6C34878D82A}">
                    <a16:rowId xmlns:a16="http://schemas.microsoft.com/office/drawing/2014/main" val="2768302682"/>
                  </a:ext>
                </a:extLst>
              </a:tr>
            </a:tbl>
          </a:graphicData>
        </a:graphic>
      </p:graphicFrame>
    </p:spTree>
    <p:custDataLst>
      <p:tags r:id="rId1"/>
    </p:custDataLst>
    <p:extLst>
      <p:ext uri="{BB962C8B-B14F-4D97-AF65-F5344CB8AC3E}">
        <p14:creationId xmlns:p14="http://schemas.microsoft.com/office/powerpoint/2010/main" val="3277627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101289A6-F186-2D11-F992-67151DD1360D}"/>
              </a:ext>
            </a:extLst>
          </p:cNvPr>
          <p:cNvSpPr>
            <a:spLocks noGrp="1"/>
          </p:cNvSpPr>
          <p:nvPr>
            <p:ph type="body" sz="quarter" idx="10"/>
          </p:nvPr>
        </p:nvSpPr>
        <p:spPr>
          <a:xfrm>
            <a:off x="769938" y="1370013"/>
            <a:ext cx="10545762" cy="403225"/>
          </a:xfrm>
        </p:spPr>
        <p:txBody>
          <a:bodyPr/>
          <a:lstStyle/>
          <a:p>
            <a:r>
              <a:rPr lang="en-US" dirty="0">
                <a:solidFill>
                  <a:srgbClr val="FFC000"/>
                </a:solidFill>
              </a:rPr>
              <a:t>Note Evaluation</a:t>
            </a:r>
            <a:endParaRPr lang="en-NZ" dirty="0">
              <a:solidFill>
                <a:srgbClr val="FFC000"/>
              </a:solidFill>
            </a:endParaRPr>
          </a:p>
        </p:txBody>
      </p:sp>
      <p:sp>
        <p:nvSpPr>
          <p:cNvPr id="5" name="Content Placeholder 1">
            <a:extLst>
              <a:ext uri="{FF2B5EF4-FFF2-40B4-BE49-F238E27FC236}">
                <a16:creationId xmlns:a16="http://schemas.microsoft.com/office/drawing/2014/main" id="{AE6E1C45-76D6-26A8-44AC-1D083B2C5943}"/>
              </a:ext>
            </a:extLst>
          </p:cNvPr>
          <p:cNvSpPr>
            <a:spLocks noGrp="1"/>
          </p:cNvSpPr>
          <p:nvPr>
            <p:ph sz="quarter" idx="14"/>
          </p:nvPr>
        </p:nvSpPr>
        <p:spPr>
          <a:xfrm>
            <a:off x="769938" y="2081213"/>
            <a:ext cx="10545762" cy="4149725"/>
          </a:xfrm>
        </p:spPr>
        <p:txBody>
          <a:bodyPr/>
          <a:lstStyle/>
          <a:p>
            <a:r>
              <a:rPr lang="en-US" dirty="0"/>
              <a:t>When reviewing your notes, look for themes and patterns in the research conversation</a:t>
            </a:r>
          </a:p>
          <a:p>
            <a:r>
              <a:rPr lang="en-US" dirty="0"/>
              <a:t>Cluster these themes into groups, in preparation for constructing paragraphs</a:t>
            </a:r>
          </a:p>
          <a:p>
            <a:r>
              <a:rPr lang="en-US" dirty="0"/>
              <a:t>Consider how would you answer the assignment question in a single sentence, based on the evidence you have collected? What is your informed perspective on this topic?</a:t>
            </a:r>
            <a:endParaRPr lang="en-NZ" dirty="0"/>
          </a:p>
        </p:txBody>
      </p:sp>
    </p:spTree>
    <p:custDataLst>
      <p:tags r:id="rId1"/>
    </p:custDataLst>
    <p:extLst>
      <p:ext uri="{BB962C8B-B14F-4D97-AF65-F5344CB8AC3E}">
        <p14:creationId xmlns:p14="http://schemas.microsoft.com/office/powerpoint/2010/main" val="2703170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560809DD-EEF3-D40F-2E73-311FBD531452}"/>
              </a:ext>
            </a:extLst>
          </p:cNvPr>
          <p:cNvSpPr>
            <a:spLocks noGrp="1"/>
          </p:cNvSpPr>
          <p:nvPr>
            <p:ph type="body" sz="quarter" idx="10"/>
          </p:nvPr>
        </p:nvSpPr>
        <p:spPr>
          <a:xfrm>
            <a:off x="769938" y="1370013"/>
            <a:ext cx="10545762" cy="403225"/>
          </a:xfrm>
        </p:spPr>
        <p:txBody>
          <a:bodyPr/>
          <a:lstStyle/>
          <a:p>
            <a:r>
              <a:rPr lang="en-US" sz="1600" dirty="0">
                <a:solidFill>
                  <a:srgbClr val="FFC000"/>
                </a:solidFill>
              </a:rPr>
              <a:t>In what ways does the below demonstrate critical reasoning?</a:t>
            </a:r>
            <a:endParaRPr lang="en-NZ" sz="1600" dirty="0">
              <a:solidFill>
                <a:srgbClr val="FFC000"/>
              </a:solidFill>
            </a:endParaRPr>
          </a:p>
        </p:txBody>
      </p:sp>
      <p:sp>
        <p:nvSpPr>
          <p:cNvPr id="7" name="Content Placeholder 1">
            <a:extLst>
              <a:ext uri="{FF2B5EF4-FFF2-40B4-BE49-F238E27FC236}">
                <a16:creationId xmlns:a16="http://schemas.microsoft.com/office/drawing/2014/main" id="{8DF14BEF-DC3D-4C47-4C3B-CA1CA24A1B15}"/>
              </a:ext>
            </a:extLst>
          </p:cNvPr>
          <p:cNvSpPr>
            <a:spLocks noGrp="1"/>
          </p:cNvSpPr>
          <p:nvPr>
            <p:ph sz="quarter" idx="14"/>
          </p:nvPr>
        </p:nvSpPr>
        <p:spPr>
          <a:xfrm>
            <a:off x="769938" y="2081213"/>
            <a:ext cx="10545762" cy="4149725"/>
          </a:xfrm>
          <a:ln>
            <a:solidFill>
              <a:schemeClr val="bg1"/>
            </a:solidFill>
          </a:ln>
        </p:spPr>
        <p:txBody>
          <a:bodyPr>
            <a:normAutofit/>
          </a:bodyPr>
          <a:lstStyle/>
          <a:p>
            <a:pPr marL="0" indent="0">
              <a:buNone/>
            </a:pPr>
            <a:r>
              <a:rPr lang="en-US" sz="1800" b="0" i="0" u="none" strike="noStrike" baseline="0" dirty="0">
                <a:latin typeface="Suisse BP Int'l Regular"/>
              </a:rPr>
              <a:t>The underpinnings of participatory design are far from new to Aotearoa-based indigenous Māori and Pasifika communities. For instance, the principle of whanaungatanga, which relates to collectivism within a well-established kinship system, is deeply ingrained in Māoritanga (Durie, 1997, as cited in Brougham &amp; Haar, 2012; Te Morenga et al., 2019; Wakefield, 2019). In a Sāmoan context, the fa’amatai system approaches decision-making similarly. Therefore, one could argue that co-design, which is based on developing solutions with, instead of for the communities in question (Sanders, 2008), has the potential to align with kaupapa Māori and work in parallel with indigenous Māori methodologies (Wakefield, 2019). The same can be said with regards to Pacific methodologies. Ideally, however, research is undertaken by someone from within the respective community as both historically and in the present, research has been conducted by outsiders (Smith, 2013). This has led to misappropriations and objectification, severely damaging trust in research by the researched communities (Smith, 2013; Wakefield, 2019). </a:t>
            </a:r>
          </a:p>
          <a:p>
            <a:pPr marL="0" indent="0">
              <a:buNone/>
            </a:pPr>
            <a:endParaRPr lang="en-US" sz="1800" b="0" i="0" u="none" strike="noStrike" baseline="0" dirty="0">
              <a:latin typeface="Suisse BP Int'l Regular"/>
            </a:endParaRPr>
          </a:p>
          <a:p>
            <a:pPr marL="0" indent="0">
              <a:buNone/>
            </a:pPr>
            <a:r>
              <a:rPr lang="en-NZ" sz="1300" dirty="0">
                <a:solidFill>
                  <a:schemeClr val="accent2"/>
                </a:solidFill>
              </a:rPr>
              <a:t>Klinge, C. (2021). </a:t>
            </a:r>
            <a:r>
              <a:rPr lang="en-NZ" sz="1300" i="1" dirty="0">
                <a:solidFill>
                  <a:schemeClr val="accent2"/>
                </a:solidFill>
              </a:rPr>
              <a:t>Conversations with wool: A place-based approach to reimagining materials innovation in Aotearoa through talanoa and science and design in partnership. </a:t>
            </a:r>
            <a:r>
              <a:rPr lang="en-NZ" sz="1300" dirty="0">
                <a:solidFill>
                  <a:schemeClr val="accent2"/>
                </a:solidFill>
              </a:rPr>
              <a:t>[Unpublished Masters dissertation]. Massey University.</a:t>
            </a:r>
          </a:p>
        </p:txBody>
      </p:sp>
    </p:spTree>
    <p:custDataLst>
      <p:tags r:id="rId1"/>
    </p:custDataLst>
    <p:extLst>
      <p:ext uri="{BB962C8B-B14F-4D97-AF65-F5344CB8AC3E}">
        <p14:creationId xmlns:p14="http://schemas.microsoft.com/office/powerpoint/2010/main" val="4019588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B07A356D-7C4E-311B-2BCE-D707FC2387B9}"/>
              </a:ext>
            </a:extLst>
          </p:cNvPr>
          <p:cNvSpPr>
            <a:spLocks noGrp="1"/>
          </p:cNvSpPr>
          <p:nvPr>
            <p:ph type="body" sz="quarter" idx="10"/>
          </p:nvPr>
        </p:nvSpPr>
        <p:spPr>
          <a:xfrm>
            <a:off x="769938" y="1370013"/>
            <a:ext cx="10545762" cy="403225"/>
          </a:xfrm>
        </p:spPr>
        <p:txBody>
          <a:bodyPr/>
          <a:lstStyle/>
          <a:p>
            <a:r>
              <a:rPr lang="en-US" sz="2800" dirty="0">
                <a:solidFill>
                  <a:srgbClr val="FFC000"/>
                </a:solidFill>
              </a:rPr>
              <a:t>In what ways does the below demonstrate critical reasoning?</a:t>
            </a:r>
            <a:endParaRPr lang="en-NZ" sz="2800" dirty="0">
              <a:solidFill>
                <a:srgbClr val="FFC000"/>
              </a:solidFill>
            </a:endParaRPr>
          </a:p>
          <a:p>
            <a:endParaRPr lang="en-NZ" dirty="0"/>
          </a:p>
        </p:txBody>
      </p:sp>
      <p:sp>
        <p:nvSpPr>
          <p:cNvPr id="5" name="Content Placeholder 1">
            <a:extLst>
              <a:ext uri="{FF2B5EF4-FFF2-40B4-BE49-F238E27FC236}">
                <a16:creationId xmlns:a16="http://schemas.microsoft.com/office/drawing/2014/main" id="{7BBA2BFC-608C-55B8-2CD5-8F92CB25396E}"/>
              </a:ext>
            </a:extLst>
          </p:cNvPr>
          <p:cNvSpPr>
            <a:spLocks noGrp="1"/>
          </p:cNvSpPr>
          <p:nvPr>
            <p:ph sz="quarter" idx="14"/>
          </p:nvPr>
        </p:nvSpPr>
        <p:spPr>
          <a:xfrm>
            <a:off x="769938" y="2081213"/>
            <a:ext cx="7061729" cy="4149725"/>
          </a:xfrm>
          <a:ln>
            <a:solidFill>
              <a:schemeClr val="bg1"/>
            </a:solidFill>
          </a:ln>
        </p:spPr>
        <p:txBody>
          <a:bodyPr>
            <a:normAutofit lnSpcReduction="10000"/>
          </a:bodyPr>
          <a:lstStyle/>
          <a:p>
            <a:pPr marL="0" indent="0">
              <a:buNone/>
            </a:pPr>
            <a:r>
              <a:rPr lang="en-US" sz="1800" b="0" i="0" u="none" strike="noStrike" baseline="0" dirty="0">
                <a:latin typeface="Suisse BP Int'l Regular"/>
              </a:rPr>
              <a:t>The underpinnings of participatory design are far from new to Aotearoa-based indigenous Māori and Pasifika communities. </a:t>
            </a:r>
            <a:r>
              <a:rPr lang="en-US" sz="1800" b="0" i="0" u="none" strike="noStrike" baseline="0" dirty="0">
                <a:solidFill>
                  <a:srgbClr val="FFFF00"/>
                </a:solidFill>
                <a:latin typeface="Suisse BP Int'l Regular"/>
              </a:rPr>
              <a:t>For instance, the principle of whanaungatanga, which relates to collectivism within a well-established kinship system, is deeply ingrained in Māoritanga (Durie, 1997, as cited in Brougham &amp; Haar, 2012; Te Morenga et al., 2019; Wakefield, 2019). </a:t>
            </a:r>
            <a:r>
              <a:rPr lang="en-US" sz="1800" b="0" i="0" u="none" strike="noStrike" baseline="0" dirty="0">
                <a:solidFill>
                  <a:srgbClr val="66FF33"/>
                </a:solidFill>
                <a:latin typeface="Suisse BP Int'l Regular"/>
              </a:rPr>
              <a:t>In a Sāmoan context, the fa’amatai system approaches decision-making similarly. </a:t>
            </a:r>
            <a:r>
              <a:rPr lang="en-US" sz="1800" b="0" i="0" u="none" strike="noStrike" baseline="0" dirty="0">
                <a:solidFill>
                  <a:srgbClr val="00FFFF"/>
                </a:solidFill>
                <a:latin typeface="Suisse BP Int'l Regular"/>
              </a:rPr>
              <a:t>Therefore, one could argue that co-design, which is based on developing solutions with, instead of for the communities in question (Sanders, 2008), has the potential to align with kaupapa Māori and work in parallel with indigenous Māori methodologies (Wakefield, 2019). </a:t>
            </a:r>
            <a:r>
              <a:rPr lang="en-US" sz="1800" b="0" i="0" u="none" strike="noStrike" baseline="0" dirty="0">
                <a:latin typeface="Suisse BP Int'l Regular"/>
              </a:rPr>
              <a:t>The same can be said with regards to Pacific methodologies. </a:t>
            </a:r>
            <a:r>
              <a:rPr lang="en-US" sz="1800" b="0" i="0" u="none" strike="noStrike" baseline="0" dirty="0">
                <a:solidFill>
                  <a:srgbClr val="FF66FF"/>
                </a:solidFill>
                <a:latin typeface="Suisse BP Int'l Regular"/>
              </a:rPr>
              <a:t>Ideally, however, research is undertaken by someone from within the respective community as both historically and in the present, research has been conducted by outsiders (Smith, 2013). </a:t>
            </a:r>
            <a:r>
              <a:rPr lang="en-US" sz="1800" b="0" i="0" u="none" strike="noStrike" baseline="0" dirty="0">
                <a:latin typeface="Suisse BP Int'l Regular"/>
              </a:rPr>
              <a:t>This has led to misappropriations and objectification, severely damaging trust in research by the researched communities (Smith, 2013; Wakefield, 2019). </a:t>
            </a:r>
          </a:p>
          <a:p>
            <a:pPr marL="0" indent="0">
              <a:buNone/>
            </a:pPr>
            <a:endParaRPr lang="en-US" sz="1800" b="0" i="0" u="none" strike="noStrike" baseline="0" dirty="0">
              <a:latin typeface="Suisse BP Int'l Regular"/>
            </a:endParaRPr>
          </a:p>
        </p:txBody>
      </p:sp>
      <p:sp>
        <p:nvSpPr>
          <p:cNvPr id="6" name="TextBox 5">
            <a:extLst>
              <a:ext uri="{FF2B5EF4-FFF2-40B4-BE49-F238E27FC236}">
                <a16:creationId xmlns:a16="http://schemas.microsoft.com/office/drawing/2014/main" id="{E43A7E56-E7EF-9D16-7668-7E4905ED4386}"/>
              </a:ext>
            </a:extLst>
          </p:cNvPr>
          <p:cNvSpPr txBox="1"/>
          <p:nvPr/>
        </p:nvSpPr>
        <p:spPr>
          <a:xfrm>
            <a:off x="8986657" y="2369658"/>
            <a:ext cx="2634143" cy="646331"/>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Arial"/>
                <a:ea typeface="+mn-ea"/>
                <a:cs typeface="+mn-cs"/>
              </a:rPr>
              <a:t>Employs evidence in support of an argument and demonstrates consensus in the literature</a:t>
            </a:r>
            <a:endParaRPr kumimoji="0" lang="en-NZ" sz="1200" b="0" i="0" u="none" strike="noStrike" kern="1200" cap="none" spc="0" normalizeH="0" baseline="0" noProof="0" dirty="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54A604F8-2469-E2C8-8E28-2D7C1DB6D5E9}"/>
              </a:ext>
            </a:extLst>
          </p:cNvPr>
          <p:cNvSpPr txBox="1"/>
          <p:nvPr/>
        </p:nvSpPr>
        <p:spPr>
          <a:xfrm>
            <a:off x="8986657" y="3605690"/>
            <a:ext cx="2634143" cy="461665"/>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Arial"/>
                <a:ea typeface="+mn-ea"/>
                <a:cs typeface="+mn-cs"/>
              </a:rPr>
              <a:t>Articulates an evidence-based hypothesis</a:t>
            </a:r>
            <a:endParaRPr kumimoji="0" lang="en-NZ" sz="1200" b="0" i="0" u="none" strike="noStrike" kern="1200" cap="none" spc="0" normalizeH="0" baseline="0" noProof="0" dirty="0">
              <a:ln>
                <a:noFill/>
              </a:ln>
              <a:solidFill>
                <a:srgbClr val="FFFFFF"/>
              </a:solidFill>
              <a:effectLst/>
              <a:uLnTx/>
              <a:uFillTx/>
              <a:latin typeface="Arial"/>
              <a:ea typeface="+mn-ea"/>
              <a:cs typeface="+mn-cs"/>
            </a:endParaRPr>
          </a:p>
        </p:txBody>
      </p:sp>
      <p:sp>
        <p:nvSpPr>
          <p:cNvPr id="8" name="TextBox 7">
            <a:extLst>
              <a:ext uri="{FF2B5EF4-FFF2-40B4-BE49-F238E27FC236}">
                <a16:creationId xmlns:a16="http://schemas.microsoft.com/office/drawing/2014/main" id="{4A9C3E43-03FD-1FAB-FD27-936C16C2B8CD}"/>
              </a:ext>
            </a:extLst>
          </p:cNvPr>
          <p:cNvSpPr txBox="1"/>
          <p:nvPr/>
        </p:nvSpPr>
        <p:spPr>
          <a:xfrm>
            <a:off x="8986657" y="4657056"/>
            <a:ext cx="2634143" cy="646331"/>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Arial"/>
                <a:ea typeface="+mn-ea"/>
                <a:cs typeface="+mn-cs"/>
              </a:rPr>
              <a:t>Considers limitations of the proposal and means to address those limitations</a:t>
            </a:r>
            <a:endParaRPr kumimoji="0" lang="en-NZ" sz="1200" b="0" i="0" u="none" strike="noStrike" kern="1200" cap="none" spc="0" normalizeH="0" baseline="0" noProof="0" dirty="0">
              <a:ln>
                <a:noFill/>
              </a:ln>
              <a:solidFill>
                <a:srgbClr val="FFFFFF"/>
              </a:solidFill>
              <a:effectLst/>
              <a:uLnTx/>
              <a:uFillTx/>
              <a:latin typeface="Arial"/>
              <a:ea typeface="+mn-ea"/>
              <a:cs typeface="+mn-cs"/>
            </a:endParaRPr>
          </a:p>
        </p:txBody>
      </p:sp>
      <p:cxnSp>
        <p:nvCxnSpPr>
          <p:cNvPr id="9" name="Straight Arrow Connector 8">
            <a:extLst>
              <a:ext uri="{FF2B5EF4-FFF2-40B4-BE49-F238E27FC236}">
                <a16:creationId xmlns:a16="http://schemas.microsoft.com/office/drawing/2014/main" id="{00DD52C9-8E73-459A-8C23-DED47AE298C2}"/>
              </a:ext>
            </a:extLst>
          </p:cNvPr>
          <p:cNvCxnSpPr>
            <a:cxnSpLocks/>
          </p:cNvCxnSpPr>
          <p:nvPr/>
        </p:nvCxnSpPr>
        <p:spPr>
          <a:xfrm flipH="1">
            <a:off x="8025698" y="2692823"/>
            <a:ext cx="746621"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2D8993B5-5543-364B-286E-74A4BCAE4954}"/>
              </a:ext>
            </a:extLst>
          </p:cNvPr>
          <p:cNvCxnSpPr>
            <a:cxnSpLocks/>
          </p:cNvCxnSpPr>
          <p:nvPr/>
        </p:nvCxnSpPr>
        <p:spPr>
          <a:xfrm flipH="1">
            <a:off x="8025698" y="3836522"/>
            <a:ext cx="746621"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F1E7B37D-B2E8-46D8-3A28-54AB3C04D7A8}"/>
              </a:ext>
            </a:extLst>
          </p:cNvPr>
          <p:cNvCxnSpPr>
            <a:cxnSpLocks/>
          </p:cNvCxnSpPr>
          <p:nvPr/>
        </p:nvCxnSpPr>
        <p:spPr>
          <a:xfrm flipH="1">
            <a:off x="8110364" y="4980221"/>
            <a:ext cx="746621"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837414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55151575-44AA-2D6D-0088-8FECF17ED2A3}"/>
              </a:ext>
            </a:extLst>
          </p:cNvPr>
          <p:cNvSpPr>
            <a:spLocks noGrp="1"/>
          </p:cNvSpPr>
          <p:nvPr>
            <p:ph type="body" sz="quarter" idx="10"/>
          </p:nvPr>
        </p:nvSpPr>
        <p:spPr>
          <a:xfrm>
            <a:off x="769938" y="1370013"/>
            <a:ext cx="10545762" cy="403225"/>
          </a:xfrm>
        </p:spPr>
        <p:txBody>
          <a:bodyPr/>
          <a:lstStyle/>
          <a:p>
            <a:r>
              <a:rPr lang="en-US" sz="1600" dirty="0">
                <a:solidFill>
                  <a:srgbClr val="FFC000"/>
                </a:solidFill>
              </a:rPr>
              <a:t>In what ways does the below demonstrate critical reasoning?</a:t>
            </a:r>
            <a:endParaRPr lang="en-NZ" sz="1600" dirty="0">
              <a:solidFill>
                <a:srgbClr val="FFC000"/>
              </a:solidFill>
            </a:endParaRPr>
          </a:p>
        </p:txBody>
      </p:sp>
      <p:sp>
        <p:nvSpPr>
          <p:cNvPr id="5" name="Content Placeholder 1">
            <a:extLst>
              <a:ext uri="{FF2B5EF4-FFF2-40B4-BE49-F238E27FC236}">
                <a16:creationId xmlns:a16="http://schemas.microsoft.com/office/drawing/2014/main" id="{084E0376-F45A-8873-B77E-406AAE9EBC2A}"/>
              </a:ext>
            </a:extLst>
          </p:cNvPr>
          <p:cNvSpPr>
            <a:spLocks noGrp="1"/>
          </p:cNvSpPr>
          <p:nvPr>
            <p:ph sz="quarter" idx="14"/>
          </p:nvPr>
        </p:nvSpPr>
        <p:spPr>
          <a:xfrm>
            <a:off x="769938" y="2081213"/>
            <a:ext cx="10545762" cy="4149725"/>
          </a:xfrm>
        </p:spPr>
        <p:txBody>
          <a:bodyPr>
            <a:normAutofit/>
          </a:bodyPr>
          <a:lstStyle/>
          <a:p>
            <a:pPr marL="0" indent="0">
              <a:buNone/>
            </a:pPr>
            <a:r>
              <a:rPr lang="en-US" sz="1800" dirty="0"/>
              <a:t>Hiding signs of weakness and presenting a stoic image may have contributed to the assumption that men cope well in disaster events, reflecting the lack of attention in research on men’s mental and physical health following disaster. What has been written, although limited, has identified a delay in men presenting with health issues. Deferred access to treatment was seen following the 1990 North Wales floods (Fordham, 2012), the 1972 Wyoming Valley floods (</a:t>
            </a:r>
            <a:r>
              <a:rPr lang="en-US" sz="1800" dirty="0" err="1"/>
              <a:t>Melick</a:t>
            </a:r>
            <a:r>
              <a:rPr lang="en-US" sz="1800" dirty="0"/>
              <a:t>, 1978), the 2010–2011 Canterbury earthquakes (Johnston et al., 2014) and may have contributed to an increase in suicides in men following the 2011 Japanese earthquake and tsunami (</a:t>
            </a:r>
            <a:r>
              <a:rPr lang="en-US" sz="1800" dirty="0" err="1"/>
              <a:t>Ouri</a:t>
            </a:r>
            <a:r>
              <a:rPr lang="en-US" sz="1800" dirty="0"/>
              <a:t> et al., 2015). Men’s health in disasters is poorly documented, often unseen and given low priority in disaster contexts, reinforced by a strong assumption that men’s health is not adversely affected (Fordham, 2012), thereby reflecting the masculine body politic. Disaster policy also has not addressed these issues…</a:t>
            </a:r>
            <a:endParaRPr lang="en-NZ" sz="1800" dirty="0"/>
          </a:p>
        </p:txBody>
      </p:sp>
      <p:sp>
        <p:nvSpPr>
          <p:cNvPr id="6" name="TextBox 5">
            <a:extLst>
              <a:ext uri="{FF2B5EF4-FFF2-40B4-BE49-F238E27FC236}">
                <a16:creationId xmlns:a16="http://schemas.microsoft.com/office/drawing/2014/main" id="{A21F6350-2A9C-0EB2-C1D6-E2C71D39D0EA}"/>
              </a:ext>
            </a:extLst>
          </p:cNvPr>
          <p:cNvSpPr txBox="1"/>
          <p:nvPr/>
        </p:nvSpPr>
        <p:spPr>
          <a:xfrm>
            <a:off x="876300" y="5734975"/>
            <a:ext cx="9170633"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DBA243"/>
                </a:solidFill>
                <a:effectLst/>
                <a:uLnTx/>
                <a:uFillTx/>
                <a:latin typeface="Arial"/>
                <a:ea typeface="+mn-ea"/>
                <a:cs typeface="+mn-cs"/>
              </a:rPr>
              <a:t>Rushton, A. (2020). </a:t>
            </a:r>
            <a:r>
              <a:rPr kumimoji="0" lang="en-US" sz="1200" b="0" i="1" u="none" strike="noStrike" kern="1200" cap="none" spc="0" normalizeH="0" baseline="0" noProof="0" dirty="0">
                <a:ln>
                  <a:noFill/>
                </a:ln>
                <a:solidFill>
                  <a:srgbClr val="DBA243"/>
                </a:solidFill>
                <a:effectLst/>
                <a:uLnTx/>
                <a:uFillTx/>
                <a:latin typeface="Arial"/>
                <a:ea typeface="+mn-ea"/>
                <a:cs typeface="+mn-cs"/>
              </a:rPr>
              <a:t>But what about the men? Storying rural men’s experiences and perspectives of the 2016 Kaikoura/</a:t>
            </a:r>
            <a:r>
              <a:rPr kumimoji="0" lang="en-US" sz="1200" b="0" i="1" u="none" strike="noStrike" kern="1200" cap="none" spc="0" normalizeH="0" baseline="0" noProof="0" dirty="0" err="1">
                <a:ln>
                  <a:noFill/>
                </a:ln>
                <a:solidFill>
                  <a:srgbClr val="DBA243"/>
                </a:solidFill>
                <a:effectLst/>
                <a:uLnTx/>
                <a:uFillTx/>
                <a:latin typeface="Arial"/>
                <a:ea typeface="+mn-ea"/>
                <a:cs typeface="+mn-cs"/>
              </a:rPr>
              <a:t>Waiau</a:t>
            </a:r>
            <a:r>
              <a:rPr kumimoji="0" lang="en-US" sz="1200" b="0" i="1" u="none" strike="noStrike" kern="1200" cap="none" spc="0" normalizeH="0" baseline="0" noProof="0" dirty="0">
                <a:ln>
                  <a:noFill/>
                </a:ln>
                <a:solidFill>
                  <a:srgbClr val="DBA243"/>
                </a:solidFill>
                <a:effectLst/>
                <a:uLnTx/>
                <a:uFillTx/>
                <a:latin typeface="Arial"/>
                <a:ea typeface="+mn-ea"/>
                <a:cs typeface="+mn-cs"/>
              </a:rPr>
              <a:t> earthquake </a:t>
            </a:r>
            <a:r>
              <a:rPr kumimoji="0" lang="en-US" sz="1200" b="0" i="0" u="none" strike="noStrike" kern="1200" cap="none" spc="0" normalizeH="0" baseline="0" noProof="0" dirty="0">
                <a:ln>
                  <a:noFill/>
                </a:ln>
                <a:solidFill>
                  <a:srgbClr val="DBA243"/>
                </a:solidFill>
                <a:effectLst/>
                <a:uLnTx/>
                <a:uFillTx/>
                <a:latin typeface="Arial"/>
                <a:ea typeface="+mn-ea"/>
                <a:cs typeface="+mn-cs"/>
              </a:rPr>
              <a:t>[Doctoral dissertation, Massey University]. Massey Research Online. </a:t>
            </a:r>
            <a:r>
              <a:rPr kumimoji="0" lang="en-US" sz="1200" b="0" i="0" u="none" strike="noStrike" kern="1200" cap="none" spc="0" normalizeH="0" baseline="0" noProof="0" dirty="0">
                <a:ln>
                  <a:noFill/>
                </a:ln>
                <a:solidFill>
                  <a:srgbClr val="DBA243"/>
                </a:solidFill>
                <a:effectLst/>
                <a:uLnTx/>
                <a:uFillTx/>
                <a:latin typeface="Arial"/>
                <a:ea typeface="+mn-ea"/>
                <a:cs typeface="+mn-cs"/>
                <a:hlinkClick r:id="rId3"/>
              </a:rPr>
              <a:t>http://hdl.handle.net/10179/16546</a:t>
            </a:r>
            <a:r>
              <a:rPr kumimoji="0" lang="en-US" sz="1200" b="0" i="0" u="none" strike="noStrike" kern="1200" cap="none" spc="0" normalizeH="0" baseline="0" noProof="0" dirty="0">
                <a:ln>
                  <a:noFill/>
                </a:ln>
                <a:solidFill>
                  <a:srgbClr val="DBA243"/>
                </a:solidFill>
                <a:effectLst/>
                <a:uLnTx/>
                <a:uFillTx/>
                <a:latin typeface="Arial"/>
                <a:ea typeface="+mn-ea"/>
                <a:cs typeface="+mn-cs"/>
              </a:rPr>
              <a:t> </a:t>
            </a:r>
            <a:endParaRPr kumimoji="0" lang="en-NZ" sz="1200" b="0" i="0" u="none" strike="noStrike" kern="1200" cap="none" spc="0" normalizeH="0" baseline="0" noProof="0" dirty="0">
              <a:ln>
                <a:noFill/>
              </a:ln>
              <a:solidFill>
                <a:srgbClr val="DBA243"/>
              </a:solidFill>
              <a:effectLst/>
              <a:uLnTx/>
              <a:uFillTx/>
              <a:latin typeface="Arial"/>
              <a:ea typeface="+mn-ea"/>
              <a:cs typeface="+mn-cs"/>
            </a:endParaRPr>
          </a:p>
        </p:txBody>
      </p:sp>
    </p:spTree>
    <p:custDataLst>
      <p:tags r:id="rId1"/>
    </p:custDataLst>
    <p:extLst>
      <p:ext uri="{BB962C8B-B14F-4D97-AF65-F5344CB8AC3E}">
        <p14:creationId xmlns:p14="http://schemas.microsoft.com/office/powerpoint/2010/main" val="2742766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6BE34F67-FE0A-584F-FAC2-AB207ACDEBEA}"/>
              </a:ext>
            </a:extLst>
          </p:cNvPr>
          <p:cNvSpPr>
            <a:spLocks noGrp="1"/>
          </p:cNvSpPr>
          <p:nvPr>
            <p:ph type="body" sz="quarter" idx="10"/>
          </p:nvPr>
        </p:nvSpPr>
        <p:spPr>
          <a:xfrm>
            <a:off x="769938" y="1370013"/>
            <a:ext cx="10545762" cy="403225"/>
          </a:xfrm>
        </p:spPr>
        <p:txBody>
          <a:bodyPr/>
          <a:lstStyle/>
          <a:p>
            <a:r>
              <a:rPr lang="en-US" sz="1600" dirty="0">
                <a:solidFill>
                  <a:srgbClr val="FFC000"/>
                </a:solidFill>
              </a:rPr>
              <a:t>In what ways does the below demonstrate critical reasoning?</a:t>
            </a:r>
            <a:endParaRPr lang="en-NZ" sz="1600" dirty="0">
              <a:solidFill>
                <a:srgbClr val="FFC000"/>
              </a:solidFill>
            </a:endParaRPr>
          </a:p>
        </p:txBody>
      </p:sp>
      <p:sp>
        <p:nvSpPr>
          <p:cNvPr id="5" name="Content Placeholder 1">
            <a:extLst>
              <a:ext uri="{FF2B5EF4-FFF2-40B4-BE49-F238E27FC236}">
                <a16:creationId xmlns:a16="http://schemas.microsoft.com/office/drawing/2014/main" id="{9E781D6C-726F-8F7D-4D55-627AD60A347D}"/>
              </a:ext>
            </a:extLst>
          </p:cNvPr>
          <p:cNvSpPr txBox="1">
            <a:spLocks noGrp="1"/>
          </p:cNvSpPr>
          <p:nvPr>
            <p:ph sz="quarter" idx="14"/>
          </p:nvPr>
        </p:nvSpPr>
        <p:spPr>
          <a:xfrm>
            <a:off x="769938" y="2081213"/>
            <a:ext cx="6790795" cy="4149725"/>
          </a:xfrm>
          <a:prstGeom prst="rect">
            <a:avLst/>
          </a:prstGeom>
          <a:ln>
            <a:solidFill>
              <a:schemeClr val="bg1"/>
            </a:solidFill>
          </a:ln>
        </p:spPr>
        <p:txBody>
          <a:bodyPr vert="horz" lIns="91440" tIns="45720" rIns="91440" bIns="45720" rtlCol="0">
            <a:normAutofit/>
          </a:bodyPr>
          <a:lstStyle>
            <a:lvl1pPr marL="285750" indent="-285750" algn="l" defTabSz="914400" rtl="0" eaLnBrk="1" latinLnBrk="0" hangingPunct="1">
              <a:lnSpc>
                <a:spcPct val="90000"/>
              </a:lnSpc>
              <a:spcBef>
                <a:spcPts val="1000"/>
              </a:spcBef>
              <a:buFont typeface="Arial" panose="020B0604020202020204" pitchFamily="34" charset="0"/>
              <a:buChar char="•"/>
              <a:defRPr sz="1600" kern="1200">
                <a:solidFill>
                  <a:schemeClr val="bg1"/>
                </a:solidFill>
                <a:latin typeface="+mn-lt"/>
                <a:ea typeface="+mn-ea"/>
                <a:cs typeface="+mn-cs"/>
              </a:defRPr>
            </a:lvl1pPr>
            <a:lvl2pPr marL="7429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2pPr>
            <a:lvl3pPr marL="12001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3pPr>
            <a:lvl4pPr marL="16573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1145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t>Hiding signs of weakness and presenting a stoic image may have contributed to the assumption that men cope well in disaster events, </a:t>
            </a:r>
            <a:r>
              <a:rPr lang="en-US" sz="1800" dirty="0">
                <a:solidFill>
                  <a:srgbClr val="FFFF00"/>
                </a:solidFill>
              </a:rPr>
              <a:t>reflecting the lack of attention in research </a:t>
            </a:r>
            <a:r>
              <a:rPr lang="en-US" sz="1800" dirty="0"/>
              <a:t>on men’s mental and physical health following disaster. What has been written, </a:t>
            </a:r>
            <a:r>
              <a:rPr lang="en-US" sz="1800" dirty="0">
                <a:solidFill>
                  <a:srgbClr val="FFFF00"/>
                </a:solidFill>
              </a:rPr>
              <a:t>although limited, </a:t>
            </a:r>
            <a:r>
              <a:rPr lang="en-US" sz="1800" dirty="0"/>
              <a:t>has identified a delay in men presenting with health issues. </a:t>
            </a:r>
            <a:r>
              <a:rPr lang="en-US" sz="1800" dirty="0">
                <a:solidFill>
                  <a:srgbClr val="66FF33"/>
                </a:solidFill>
              </a:rPr>
              <a:t>Deferred access to treatment was seen following the 1990 North Wales floods (Fordham, 2012), the 1972 Wyoming Valley floods (</a:t>
            </a:r>
            <a:r>
              <a:rPr lang="en-US" sz="1800" dirty="0" err="1">
                <a:solidFill>
                  <a:srgbClr val="66FF33"/>
                </a:solidFill>
              </a:rPr>
              <a:t>Melick</a:t>
            </a:r>
            <a:r>
              <a:rPr lang="en-US" sz="1800" dirty="0">
                <a:solidFill>
                  <a:srgbClr val="66FF33"/>
                </a:solidFill>
              </a:rPr>
              <a:t>, 1978), the 2010–2011 Canterbury earthquakes (Johnston et al., 2014) and may have contributed to an increase in suicides in men following the 2011 Japanese earthquake and tsunami (</a:t>
            </a:r>
            <a:r>
              <a:rPr lang="en-US" sz="1800" dirty="0" err="1">
                <a:solidFill>
                  <a:srgbClr val="66FF33"/>
                </a:solidFill>
              </a:rPr>
              <a:t>Ouri</a:t>
            </a:r>
            <a:r>
              <a:rPr lang="en-US" sz="1800" dirty="0">
                <a:solidFill>
                  <a:srgbClr val="66FF33"/>
                </a:solidFill>
              </a:rPr>
              <a:t> et al., 2015). </a:t>
            </a:r>
            <a:r>
              <a:rPr lang="en-US" sz="1800" dirty="0"/>
              <a:t>Men’s health in disasters is poorly documented, often unseen and given low priority in disaster contexts, reinforced by a strong assumption that men’s health is not adversely affected (Fordham, 2012), thereby reflecting the masculine body politic. </a:t>
            </a:r>
            <a:r>
              <a:rPr lang="en-US" sz="1800" dirty="0">
                <a:solidFill>
                  <a:srgbClr val="FF66FF"/>
                </a:solidFill>
              </a:rPr>
              <a:t>Disaster policy also has not addressed these issues…</a:t>
            </a:r>
            <a:endParaRPr lang="en-NZ" sz="1800" dirty="0">
              <a:solidFill>
                <a:srgbClr val="FF66FF"/>
              </a:solidFill>
            </a:endParaRPr>
          </a:p>
        </p:txBody>
      </p:sp>
      <p:sp>
        <p:nvSpPr>
          <p:cNvPr id="6" name="TextBox 5">
            <a:extLst>
              <a:ext uri="{FF2B5EF4-FFF2-40B4-BE49-F238E27FC236}">
                <a16:creationId xmlns:a16="http://schemas.microsoft.com/office/drawing/2014/main" id="{A89B961B-AD24-0F08-51A0-1422DE1B560D}"/>
              </a:ext>
            </a:extLst>
          </p:cNvPr>
          <p:cNvSpPr txBox="1"/>
          <p:nvPr/>
        </p:nvSpPr>
        <p:spPr>
          <a:xfrm>
            <a:off x="8681557" y="2255643"/>
            <a:ext cx="2634143" cy="830997"/>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Arial"/>
                <a:ea typeface="+mn-ea"/>
                <a:cs typeface="+mn-cs"/>
              </a:rPr>
              <a:t>Demonstrates knowledge of research area (lack of attention, but what’s there supports need for thesis)</a:t>
            </a:r>
            <a:endParaRPr kumimoji="0" lang="en-NZ" sz="1200" b="0" i="0" u="none" strike="noStrike" kern="1200" cap="none" spc="0" normalizeH="0" baseline="0" noProof="0" dirty="0">
              <a:ln>
                <a:noFill/>
              </a:ln>
              <a:solidFill>
                <a:srgbClr val="FFFFFF"/>
              </a:solidFill>
              <a:effectLst/>
              <a:uLnTx/>
              <a:uFillTx/>
              <a:latin typeface="Arial"/>
              <a:ea typeface="+mn-ea"/>
              <a:cs typeface="+mn-cs"/>
            </a:endParaRPr>
          </a:p>
        </p:txBody>
      </p:sp>
      <p:sp>
        <p:nvSpPr>
          <p:cNvPr id="7" name="TextBox 6">
            <a:extLst>
              <a:ext uri="{FF2B5EF4-FFF2-40B4-BE49-F238E27FC236}">
                <a16:creationId xmlns:a16="http://schemas.microsoft.com/office/drawing/2014/main" id="{051656C5-4C25-3DC9-2E18-129285A9FBC4}"/>
              </a:ext>
            </a:extLst>
          </p:cNvPr>
          <p:cNvSpPr txBox="1"/>
          <p:nvPr/>
        </p:nvSpPr>
        <p:spPr>
          <a:xfrm>
            <a:off x="8681556" y="3562839"/>
            <a:ext cx="2634143" cy="646331"/>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Arial"/>
                <a:ea typeface="+mn-ea"/>
                <a:cs typeface="+mn-cs"/>
              </a:rPr>
              <a:t>Uses clarifying examples to support research evidence, including recent and local examples</a:t>
            </a:r>
            <a:endParaRPr kumimoji="0" lang="en-NZ" sz="1200" b="0" i="0" u="none" strike="noStrike" kern="1200" cap="none" spc="0" normalizeH="0" baseline="0" noProof="0" dirty="0">
              <a:ln>
                <a:noFill/>
              </a:ln>
              <a:solidFill>
                <a:srgbClr val="FFFFFF"/>
              </a:solidFill>
              <a:effectLst/>
              <a:uLnTx/>
              <a:uFillTx/>
              <a:latin typeface="Arial"/>
              <a:ea typeface="+mn-ea"/>
              <a:cs typeface="+mn-cs"/>
            </a:endParaRPr>
          </a:p>
        </p:txBody>
      </p:sp>
      <p:sp>
        <p:nvSpPr>
          <p:cNvPr id="8" name="TextBox 7">
            <a:extLst>
              <a:ext uri="{FF2B5EF4-FFF2-40B4-BE49-F238E27FC236}">
                <a16:creationId xmlns:a16="http://schemas.microsoft.com/office/drawing/2014/main" id="{7ADF5B4E-207E-4250-A38B-8C7199E2FE50}"/>
              </a:ext>
            </a:extLst>
          </p:cNvPr>
          <p:cNvSpPr txBox="1"/>
          <p:nvPr/>
        </p:nvSpPr>
        <p:spPr>
          <a:xfrm>
            <a:off x="8681557" y="4876241"/>
            <a:ext cx="2634143" cy="646331"/>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FFFF"/>
                </a:solidFill>
                <a:effectLst/>
                <a:uLnTx/>
                <a:uFillTx/>
                <a:latin typeface="Arial"/>
                <a:ea typeface="+mn-ea"/>
                <a:cs typeface="+mn-cs"/>
              </a:rPr>
              <a:t>Demonstrates a link between ideals of masculinity, poor health outcomes, and disaster policy</a:t>
            </a:r>
            <a:endParaRPr kumimoji="0" lang="en-NZ" sz="1200" b="0" i="0" u="none" strike="noStrike" kern="1200" cap="none" spc="0" normalizeH="0" baseline="0" noProof="0" dirty="0">
              <a:ln>
                <a:noFill/>
              </a:ln>
              <a:solidFill>
                <a:srgbClr val="FFFFFF"/>
              </a:solidFill>
              <a:effectLst/>
              <a:uLnTx/>
              <a:uFillTx/>
              <a:latin typeface="Arial"/>
              <a:ea typeface="+mn-ea"/>
              <a:cs typeface="+mn-cs"/>
            </a:endParaRPr>
          </a:p>
        </p:txBody>
      </p:sp>
      <p:cxnSp>
        <p:nvCxnSpPr>
          <p:cNvPr id="9" name="Straight Arrow Connector 8">
            <a:extLst>
              <a:ext uri="{FF2B5EF4-FFF2-40B4-BE49-F238E27FC236}">
                <a16:creationId xmlns:a16="http://schemas.microsoft.com/office/drawing/2014/main" id="{53E43521-47C3-37D3-192F-C3A7ED0360DB}"/>
              </a:ext>
            </a:extLst>
          </p:cNvPr>
          <p:cNvCxnSpPr>
            <a:cxnSpLocks/>
          </p:cNvCxnSpPr>
          <p:nvPr/>
        </p:nvCxnSpPr>
        <p:spPr>
          <a:xfrm flipH="1">
            <a:off x="7916416" y="2700636"/>
            <a:ext cx="514905"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137AFD1-0DE3-67ED-CA6C-0CE8812273C6}"/>
              </a:ext>
            </a:extLst>
          </p:cNvPr>
          <p:cNvCxnSpPr>
            <a:cxnSpLocks/>
          </p:cNvCxnSpPr>
          <p:nvPr/>
        </p:nvCxnSpPr>
        <p:spPr>
          <a:xfrm flipH="1">
            <a:off x="7975683" y="3886004"/>
            <a:ext cx="514905"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AE0A3EF-7579-AC11-3801-2A9FC1CB5A22}"/>
              </a:ext>
            </a:extLst>
          </p:cNvPr>
          <p:cNvCxnSpPr>
            <a:cxnSpLocks/>
          </p:cNvCxnSpPr>
          <p:nvPr/>
        </p:nvCxnSpPr>
        <p:spPr>
          <a:xfrm flipH="1">
            <a:off x="7975683" y="5401537"/>
            <a:ext cx="514905"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852803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889BDC88-990B-D773-6330-9AA4C10FE75B}"/>
              </a:ext>
            </a:extLst>
          </p:cNvPr>
          <p:cNvSpPr>
            <a:spLocks noGrp="1"/>
          </p:cNvSpPr>
          <p:nvPr>
            <p:ph type="body" sz="quarter" idx="10"/>
          </p:nvPr>
        </p:nvSpPr>
        <p:spPr>
          <a:xfrm>
            <a:off x="769938" y="1370013"/>
            <a:ext cx="10545762" cy="403225"/>
          </a:xfrm>
        </p:spPr>
        <p:txBody>
          <a:bodyPr/>
          <a:lstStyle/>
          <a:p>
            <a:r>
              <a:rPr lang="en-US" b="1" dirty="0">
                <a:solidFill>
                  <a:srgbClr val="FFC000"/>
                </a:solidFill>
              </a:rPr>
              <a:t>Taking a position</a:t>
            </a:r>
            <a:endParaRPr lang="en-NZ" b="1" dirty="0">
              <a:solidFill>
                <a:srgbClr val="FFC000"/>
              </a:solidFill>
            </a:endParaRPr>
          </a:p>
        </p:txBody>
      </p:sp>
      <p:sp>
        <p:nvSpPr>
          <p:cNvPr id="5" name="Content Placeholder 4">
            <a:extLst>
              <a:ext uri="{FF2B5EF4-FFF2-40B4-BE49-F238E27FC236}">
                <a16:creationId xmlns:a16="http://schemas.microsoft.com/office/drawing/2014/main" id="{B4386F59-AE09-C2B7-7E7A-9CF776AE7B9C}"/>
              </a:ext>
            </a:extLst>
          </p:cNvPr>
          <p:cNvSpPr>
            <a:spLocks noGrp="1"/>
          </p:cNvSpPr>
          <p:nvPr>
            <p:ph sz="quarter" idx="14"/>
          </p:nvPr>
        </p:nvSpPr>
        <p:spPr>
          <a:xfrm>
            <a:off x="769938" y="2081213"/>
            <a:ext cx="10545762" cy="4149725"/>
          </a:xfrm>
        </p:spPr>
        <p:txBody>
          <a:bodyPr>
            <a:normAutofit/>
          </a:bodyPr>
          <a:lstStyle/>
          <a:p>
            <a:r>
              <a:rPr lang="en-US" altLang="en-US" b="1" dirty="0">
                <a:solidFill>
                  <a:srgbClr val="E4A024"/>
                </a:solidFill>
                <a:ea typeface="Verdana" panose="020B0604030504040204" pitchFamily="34" charset="0"/>
                <a:cs typeface="Verdana" panose="020B0604030504040204" pitchFamily="34" charset="0"/>
              </a:rPr>
              <a:t>Critical reasoning need not be wholly negative: Think of it as critique rather than critic. Critical reasoning is about being </a:t>
            </a:r>
            <a:r>
              <a:rPr lang="en-US" altLang="en-US" i="1" dirty="0">
                <a:solidFill>
                  <a:srgbClr val="E4A024"/>
                </a:solidFill>
                <a:ea typeface="Verdana" panose="020B0604030504040204" pitchFamily="34" charset="0"/>
                <a:cs typeface="Verdana" panose="020B0604030504040204" pitchFamily="34" charset="0"/>
              </a:rPr>
              <a:t>constructive</a:t>
            </a:r>
            <a:r>
              <a:rPr lang="en-US" altLang="en-US" b="1" dirty="0">
                <a:solidFill>
                  <a:srgbClr val="E4A024"/>
                </a:solidFill>
                <a:ea typeface="Verdana" panose="020B0604030504040204" pitchFamily="34" charset="0"/>
                <a:cs typeface="Verdana" panose="020B0604030504040204" pitchFamily="34" charset="0"/>
              </a:rPr>
              <a:t>: building a positive position/argument.</a:t>
            </a:r>
          </a:p>
          <a:p>
            <a:endParaRPr lang="en-US" altLang="en-US" b="1" dirty="0">
              <a:solidFill>
                <a:srgbClr val="E4A024"/>
              </a:solidFill>
              <a:ea typeface="Verdana" panose="020B0604030504040204" pitchFamily="34" charset="0"/>
              <a:cs typeface="Verdana" panose="020B0604030504040204" pitchFamily="34" charset="0"/>
            </a:endParaRPr>
          </a:p>
          <a:p>
            <a:pPr marL="0" indent="0">
              <a:buNone/>
            </a:pPr>
            <a:r>
              <a:rPr lang="en-US" altLang="en-US" b="1" dirty="0">
                <a:solidFill>
                  <a:srgbClr val="E4A024"/>
                </a:solidFill>
                <a:ea typeface="Verdana" panose="020B0604030504040204" pitchFamily="34" charset="0"/>
                <a:cs typeface="Verdana" panose="020B0604030504040204" pitchFamily="34" charset="0"/>
              </a:rPr>
              <a:t>When constructing your argument ask yourself:</a:t>
            </a:r>
          </a:p>
          <a:p>
            <a:endParaRPr lang="en-US" altLang="en-US" b="1" dirty="0">
              <a:solidFill>
                <a:srgbClr val="E4A024"/>
              </a:solidFill>
              <a:ea typeface="Verdana" panose="020B0604030504040204" pitchFamily="34" charset="0"/>
              <a:cs typeface="Verdana" panose="020B0604030504040204" pitchFamily="34" charset="0"/>
            </a:endParaRPr>
          </a:p>
          <a:p>
            <a:pPr marL="285750" indent="-285750">
              <a:buFont typeface="Arial" panose="020B0604020202020204" pitchFamily="34" charset="0"/>
              <a:buChar char="•"/>
            </a:pPr>
            <a:r>
              <a:rPr lang="en-US" altLang="en-US" b="1" dirty="0">
                <a:solidFill>
                  <a:schemeClr val="bg1"/>
                </a:solidFill>
              </a:rPr>
              <a:t>What are your reasons for giving the answer you are giving?</a:t>
            </a:r>
          </a:p>
          <a:p>
            <a:pPr marL="285750" indent="-285750">
              <a:buFont typeface="Arial" panose="020B0604020202020204" pitchFamily="34" charset="0"/>
              <a:buChar char="•"/>
            </a:pPr>
            <a:r>
              <a:rPr lang="en-US" altLang="en-US" b="1" dirty="0">
                <a:solidFill>
                  <a:schemeClr val="bg1"/>
                </a:solidFill>
              </a:rPr>
              <a:t>What makes them good reasons (do you have high quality evidence and clear examples)?</a:t>
            </a:r>
          </a:p>
          <a:p>
            <a:pPr marL="285750" indent="-285750">
              <a:buFont typeface="Arial" panose="020B0604020202020204" pitchFamily="34" charset="0"/>
              <a:buChar char="•"/>
            </a:pPr>
            <a:r>
              <a:rPr lang="en-US" altLang="en-US" b="1" dirty="0"/>
              <a:t>Do you have clear points that work to support your response (e.g. your thesis or objective) that you can build paragraphs around?</a:t>
            </a:r>
            <a:endParaRPr lang="en-US" altLang="en-US" b="1" dirty="0">
              <a:solidFill>
                <a:schemeClr val="bg1"/>
              </a:solidFill>
            </a:endParaRPr>
          </a:p>
          <a:p>
            <a:pPr marL="285750" indent="-285750">
              <a:buFont typeface="Arial" panose="020B0604020202020204" pitchFamily="34" charset="0"/>
              <a:buChar char="•"/>
            </a:pPr>
            <a:r>
              <a:rPr lang="en-US" b="1" dirty="0">
                <a:solidFill>
                  <a:schemeClr val="bg1"/>
                </a:solidFill>
              </a:rPr>
              <a:t>Is there any counter </a:t>
            </a:r>
            <a:r>
              <a:rPr lang="en-NZ" b="1" dirty="0">
                <a:solidFill>
                  <a:schemeClr val="bg1"/>
                </a:solidFill>
              </a:rPr>
              <a:t>evidence/argument against your argument? </a:t>
            </a:r>
          </a:p>
          <a:p>
            <a:pPr marL="285750" indent="-285750">
              <a:buFont typeface="Arial" panose="020B0604020202020204" pitchFamily="34" charset="0"/>
              <a:buChar char="•"/>
            </a:pPr>
            <a:r>
              <a:rPr lang="en-NZ" b="1" dirty="0">
                <a:solidFill>
                  <a:schemeClr val="bg1"/>
                </a:solidFill>
              </a:rPr>
              <a:t>How can you respond to the criticisms of your argument (such that your argument still succeeds)?</a:t>
            </a:r>
          </a:p>
          <a:p>
            <a:pPr marL="0" indent="0">
              <a:buNone/>
            </a:pPr>
            <a:endParaRPr lang="en-NZ" dirty="0"/>
          </a:p>
        </p:txBody>
      </p:sp>
    </p:spTree>
    <p:custDataLst>
      <p:tags r:id="rId1"/>
    </p:custDataLst>
    <p:extLst>
      <p:ext uri="{BB962C8B-B14F-4D97-AF65-F5344CB8AC3E}">
        <p14:creationId xmlns:p14="http://schemas.microsoft.com/office/powerpoint/2010/main" val="1113998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a:extLst>
              <a:ext uri="{FF2B5EF4-FFF2-40B4-BE49-F238E27FC236}">
                <a16:creationId xmlns:a16="http://schemas.microsoft.com/office/drawing/2014/main" id="{653FE6E5-2FEC-E7D7-EFF8-45CF5B157D23}"/>
              </a:ext>
            </a:extLst>
          </p:cNvPr>
          <p:cNvSpPr txBox="1">
            <a:spLocks/>
          </p:cNvSpPr>
          <p:nvPr/>
        </p:nvSpPr>
        <p:spPr>
          <a:xfrm>
            <a:off x="770238" y="2257426"/>
            <a:ext cx="10545762" cy="4149725"/>
          </a:xfrm>
          <a:prstGeom prst="rect">
            <a:avLst/>
          </a:prstGeom>
        </p:spPr>
        <p:txBody>
          <a:bodyPr vert="horz" lIns="91440" tIns="45720" rIns="91440" bIns="45720" rtlCol="0">
            <a:normAutofit/>
          </a:bodyPr>
          <a:lstStyle>
            <a:lvl1pPr marL="285750" indent="-285750" algn="l" defTabSz="914400" rtl="0" eaLnBrk="1" latinLnBrk="0" hangingPunct="1">
              <a:lnSpc>
                <a:spcPct val="90000"/>
              </a:lnSpc>
              <a:spcBef>
                <a:spcPts val="1000"/>
              </a:spcBef>
              <a:buFont typeface="Arial" panose="020B0604020202020204" pitchFamily="34" charset="0"/>
              <a:buChar char="•"/>
              <a:defRPr sz="1600" kern="1200">
                <a:solidFill>
                  <a:schemeClr val="bg1"/>
                </a:solidFill>
                <a:latin typeface="+mn-lt"/>
                <a:ea typeface="+mn-ea"/>
                <a:cs typeface="+mn-cs"/>
              </a:defRPr>
            </a:lvl1pPr>
            <a:lvl2pPr marL="7429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2pPr>
            <a:lvl3pPr marL="12001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3pPr>
            <a:lvl4pPr marL="16573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1145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C000"/>
                </a:solidFill>
                <a:effectLst/>
                <a:uLnTx/>
                <a:uFillTx/>
                <a:latin typeface="Arial"/>
                <a:ea typeface="+mn-ea"/>
                <a:cs typeface="+mn-cs"/>
              </a:rPr>
              <a:t>When you take a position and make a statement in response to a question, you might…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FFFF"/>
                </a:solidFill>
                <a:effectLst/>
                <a:uLnTx/>
                <a:uFillTx/>
                <a:latin typeface="Arial"/>
                <a:ea typeface="+mn-ea"/>
                <a:cs typeface="+mn-cs"/>
              </a:rPr>
              <a:t>Pick a “side” (e.g. an “agree” or “disagree;” a “yes” or a “no;” an “A needs more of B, because of C, D &amp; 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FFFF"/>
                </a:solidFill>
                <a:effectLst/>
                <a:uLnTx/>
                <a:uFillTx/>
                <a:latin typeface="Arial"/>
                <a:ea typeface="+mn-ea"/>
                <a:cs typeface="+mn-cs"/>
              </a:rPr>
              <a:t>Or select the middle ground (“it depends;” “F must consider both the strengths and limitations of G, in order to assess H).</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FFFFFF"/>
              </a:solidFill>
              <a:effectLst/>
              <a:uLnTx/>
              <a:uFillTx/>
              <a:latin typeface="Arial"/>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FFC000"/>
                </a:solidFill>
                <a:effectLst/>
                <a:uLnTx/>
                <a:uFillTx/>
                <a:latin typeface="Arial"/>
                <a:ea typeface="+mn-ea"/>
                <a:cs typeface="+mn-cs"/>
              </a:rPr>
              <a:t>Whichever position you take, state the “why” (the because, by, main key ways </a:t>
            </a:r>
            <a:r>
              <a:rPr kumimoji="0" lang="en-US" sz="1600" b="0" i="0" u="none" strike="noStrike" kern="1200" cap="none" spc="0" normalizeH="0" baseline="0" noProof="0" dirty="0" err="1">
                <a:ln>
                  <a:noFill/>
                </a:ln>
                <a:solidFill>
                  <a:srgbClr val="FFC000"/>
                </a:solidFill>
                <a:effectLst/>
                <a:uLnTx/>
                <a:uFillTx/>
                <a:latin typeface="Arial"/>
                <a:ea typeface="+mn-ea"/>
                <a:cs typeface="+mn-cs"/>
              </a:rPr>
              <a:t>etc</a:t>
            </a:r>
            <a:r>
              <a:rPr kumimoji="0" lang="en-US" sz="1600" b="0" i="0" u="none" strike="noStrike" kern="1200" cap="none" spc="0" normalizeH="0" baseline="0" noProof="0" dirty="0">
                <a:ln>
                  <a:noFill/>
                </a:ln>
                <a:solidFill>
                  <a:srgbClr val="FFC000"/>
                </a:solidFill>
                <a:effectLst/>
                <a:uLnTx/>
                <a:uFillTx/>
                <a:latin typeface="Arial"/>
                <a:ea typeface="+mn-ea"/>
                <a:cs typeface="+mn-cs"/>
              </a:rPr>
              <a:t>)</a:t>
            </a:r>
          </a:p>
        </p:txBody>
      </p:sp>
    </p:spTree>
    <p:custDataLst>
      <p:tags r:id="rId1"/>
    </p:custDataLst>
    <p:extLst>
      <p:ext uri="{BB962C8B-B14F-4D97-AF65-F5344CB8AC3E}">
        <p14:creationId xmlns:p14="http://schemas.microsoft.com/office/powerpoint/2010/main" val="4070527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3953D16-DBF1-3D6A-3F6B-376816081584}"/>
              </a:ext>
            </a:extLst>
          </p:cNvPr>
          <p:cNvPicPr>
            <a:picLocks noGrp="1" noChangeAspect="1"/>
          </p:cNvPicPr>
          <p:nvPr>
            <p:ph sz="quarter" idx="14"/>
          </p:nvPr>
        </p:nvPicPr>
        <p:blipFill>
          <a:blip r:embed="rId3"/>
          <a:stretch>
            <a:fillRect/>
          </a:stretch>
        </p:blipFill>
        <p:spPr>
          <a:xfrm>
            <a:off x="659871" y="1318654"/>
            <a:ext cx="10545762" cy="747243"/>
          </a:xfrm>
          <a:prstGeom prst="rect">
            <a:avLst/>
          </a:prstGeom>
        </p:spPr>
      </p:pic>
      <p:sp>
        <p:nvSpPr>
          <p:cNvPr id="2" name="灯片编号占位符 1"/>
          <p:cNvSpPr>
            <a:spLocks noGrp="1"/>
          </p:cNvSpPr>
          <p:nvPr>
            <p:ph type="sldNum" sz="quarter" idx="4294967295"/>
          </p:nvPr>
        </p:nvSpPr>
        <p:spPr>
          <a:xfrm>
            <a:off x="9448800" y="6356350"/>
            <a:ext cx="27432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D9BB5D0-35E4-459D-AEF3-FE4D7C45CC19}" type="slidenum">
              <a:rPr kumimoji="0" lang="zh-CN" altLang="en-US" sz="1800" b="0" i="0" u="none" strike="noStrike" kern="1200" cap="none" spc="0" normalizeH="0" baseline="0" noProof="0" smtClean="0">
                <a:ln>
                  <a:noFill/>
                </a:ln>
                <a:solidFill>
                  <a:srgbClr val="054A88"/>
                </a:solidFill>
                <a:effectLst/>
                <a:uLnTx/>
                <a:uFillTx/>
                <a:latin typeface="Arial"/>
                <a:ea typeface="黑体" panose="02010609060101010101" pitchFamily="49"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zh-CN" altLang="en-US" sz="1800" b="0" i="0" u="none" strike="noStrike" kern="1200" cap="none" spc="0" normalizeH="0" baseline="0" noProof="0">
              <a:ln>
                <a:noFill/>
              </a:ln>
              <a:solidFill>
                <a:srgbClr val="054A88"/>
              </a:solidFill>
              <a:effectLst/>
              <a:uLnTx/>
              <a:uFillTx/>
              <a:latin typeface="Arial"/>
              <a:ea typeface="黑体" panose="02010609060101010101" pitchFamily="49" charset="-122"/>
              <a:cs typeface="+mn-cs"/>
            </a:endParaRPr>
          </a:p>
        </p:txBody>
      </p:sp>
      <p:sp>
        <p:nvSpPr>
          <p:cNvPr id="5" name="Content Placeholder 4">
            <a:extLst>
              <a:ext uri="{FF2B5EF4-FFF2-40B4-BE49-F238E27FC236}">
                <a16:creationId xmlns:a16="http://schemas.microsoft.com/office/drawing/2014/main" id="{F2D8A8CF-452C-6C34-F946-91844906E062}"/>
              </a:ext>
            </a:extLst>
          </p:cNvPr>
          <p:cNvSpPr txBox="1">
            <a:spLocks/>
          </p:cNvSpPr>
          <p:nvPr/>
        </p:nvSpPr>
        <p:spPr>
          <a:xfrm>
            <a:off x="769938" y="2243697"/>
            <a:ext cx="10545762" cy="4149725"/>
          </a:xfrm>
          <a:prstGeom prst="rect">
            <a:avLst/>
          </a:prstGeom>
        </p:spPr>
        <p:txBody>
          <a:bodyPr vert="horz" lIns="91440" tIns="45720" rIns="91440" bIns="45720" rtlCol="0">
            <a:normAutofit/>
          </a:bodyPr>
          <a:lstStyle>
            <a:lvl1pPr marL="285750" indent="-285750" algn="l" defTabSz="914400" rtl="0" eaLnBrk="1" latinLnBrk="0" hangingPunct="1">
              <a:lnSpc>
                <a:spcPct val="90000"/>
              </a:lnSpc>
              <a:spcBef>
                <a:spcPts val="1000"/>
              </a:spcBef>
              <a:buFont typeface="Arial" panose="020B0604020202020204" pitchFamily="34" charset="0"/>
              <a:buChar char="•"/>
              <a:defRPr sz="1600" kern="1200">
                <a:solidFill>
                  <a:schemeClr val="bg1"/>
                </a:solidFill>
                <a:latin typeface="+mn-lt"/>
                <a:ea typeface="+mn-ea"/>
                <a:cs typeface="+mn-cs"/>
              </a:defRPr>
            </a:lvl1pPr>
            <a:lvl2pPr marL="7429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2pPr>
            <a:lvl3pPr marL="12001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3pPr>
            <a:lvl4pPr marL="16573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4pPr>
            <a:lvl5pPr marL="2114550" indent="-285750" algn="l" defTabSz="914400" rtl="0" eaLnBrk="1" latinLnBrk="0" hangingPunct="1">
              <a:lnSpc>
                <a:spcPct val="90000"/>
              </a:lnSpc>
              <a:spcBef>
                <a:spcPts val="500"/>
              </a:spcBef>
              <a:buFont typeface="Arial" panose="020B0604020202020204" pitchFamily="34" charset="0"/>
              <a:buChar char="•"/>
              <a:defRPr sz="1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srgbClr val="FFC000"/>
                </a:solidFill>
                <a:effectLst/>
                <a:uLnTx/>
                <a:uFillTx/>
                <a:latin typeface="Arial"/>
                <a:ea typeface="+mn-ea"/>
                <a:cs typeface="+mn-cs"/>
              </a:rPr>
              <a:t>By the end of this session, you will be able to understand: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800" b="0" i="0" u="none" strike="noStrike" kern="1200" cap="none" spc="0" normalizeH="0" baseline="0" noProof="0" dirty="0">
              <a:ln>
                <a:noFill/>
              </a:ln>
              <a:solidFill>
                <a:srgbClr val="FFC000"/>
              </a:solidFill>
              <a:effectLst/>
              <a:uLnTx/>
              <a:uFillTx/>
              <a:latin typeface="Arial"/>
              <a:ea typeface="+mn-ea"/>
              <a:cs typeface="+mn-cs"/>
            </a:endParaRP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a:ea typeface="+mn-ea"/>
                <a:cs typeface="+mn-cs"/>
              </a:rPr>
              <a:t>The difference between description and analysis</a:t>
            </a: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a:ea typeface="+mn-ea"/>
                <a:cs typeface="+mn-cs"/>
              </a:rPr>
              <a:t>How to evaluate the evidence supporting an argument</a:t>
            </a: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a:ea typeface="+mn-ea"/>
                <a:cs typeface="+mn-cs"/>
              </a:rPr>
              <a:t>How to evaluate the reasons supporting an argument</a:t>
            </a:r>
          </a:p>
          <a:p>
            <a:pPr marL="285750" marR="0" lvl="0" indent="-28575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FFFFFF"/>
                </a:solidFill>
                <a:effectLst/>
                <a:uLnTx/>
                <a:uFillTx/>
                <a:latin typeface="Arial"/>
                <a:ea typeface="+mn-ea"/>
                <a:cs typeface="+mn-cs"/>
              </a:rPr>
              <a:t>How to take a position/make an argument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3A5FDBDA-7CD8-FE92-BC3D-8C6C67457980}"/>
              </a:ext>
            </a:extLst>
          </p:cNvPr>
          <p:cNvSpPr>
            <a:spLocks noGrp="1"/>
          </p:cNvSpPr>
          <p:nvPr>
            <p:ph type="body" sz="quarter" idx="10"/>
          </p:nvPr>
        </p:nvSpPr>
        <p:spPr>
          <a:xfrm>
            <a:off x="769938" y="1370013"/>
            <a:ext cx="10545762" cy="403225"/>
          </a:xfrm>
        </p:spPr>
        <p:txBody>
          <a:bodyPr/>
          <a:lstStyle/>
          <a:p>
            <a:r>
              <a:rPr lang="en-US" dirty="0">
                <a:solidFill>
                  <a:srgbClr val="FFC000"/>
                </a:solidFill>
              </a:rPr>
              <a:t>Which of the below is the better thesis statement?</a:t>
            </a:r>
            <a:endParaRPr lang="en-NZ" dirty="0">
              <a:solidFill>
                <a:srgbClr val="FFC000"/>
              </a:solidFill>
            </a:endParaRPr>
          </a:p>
        </p:txBody>
      </p:sp>
      <p:sp>
        <p:nvSpPr>
          <p:cNvPr id="5" name="Content Placeholder 1">
            <a:extLst>
              <a:ext uri="{FF2B5EF4-FFF2-40B4-BE49-F238E27FC236}">
                <a16:creationId xmlns:a16="http://schemas.microsoft.com/office/drawing/2014/main" id="{F5183CC6-206C-57CB-954D-5FD1AFE877FE}"/>
              </a:ext>
            </a:extLst>
          </p:cNvPr>
          <p:cNvSpPr>
            <a:spLocks noGrp="1"/>
          </p:cNvSpPr>
          <p:nvPr>
            <p:ph sz="quarter" idx="14"/>
          </p:nvPr>
        </p:nvSpPr>
        <p:spPr>
          <a:xfrm>
            <a:off x="769938" y="2081213"/>
            <a:ext cx="10545762" cy="4149725"/>
          </a:xfrm>
        </p:spPr>
        <p:txBody>
          <a:bodyPr/>
          <a:lstStyle/>
          <a:p>
            <a:pPr marL="0" indent="0">
              <a:buNone/>
            </a:pPr>
            <a:r>
              <a:rPr lang="en-US" dirty="0">
                <a:solidFill>
                  <a:srgbClr val="FFC000"/>
                </a:solidFill>
              </a:rPr>
              <a:t>Question: Discuss the nature and influence of Howard Gardner’s theory of ‘multiple intelligences.’ Review and evaluate some of the key criticisms of his approach.</a:t>
            </a:r>
          </a:p>
          <a:p>
            <a:pPr marL="0" indent="0">
              <a:buNone/>
            </a:pPr>
            <a:endParaRPr lang="en-US" dirty="0">
              <a:solidFill>
                <a:srgbClr val="FFC000"/>
              </a:solidFill>
            </a:endParaRPr>
          </a:p>
          <a:p>
            <a:pPr marL="342900" indent="-342900">
              <a:buAutoNum type="alphaUcParenR"/>
            </a:pPr>
            <a:r>
              <a:rPr lang="en-US" dirty="0"/>
              <a:t>I will argue that Gardner’s theory of multiple intelligences is extremely important due to X</a:t>
            </a:r>
          </a:p>
          <a:p>
            <a:pPr marL="342900" indent="-342900">
              <a:buAutoNum type="alphaUcParenR"/>
            </a:pPr>
            <a:r>
              <a:rPr lang="en-US" dirty="0"/>
              <a:t>Gardner’s theory of ‘multiple intelligences’ provides an important framework for future analyses of W and X, but fails to explore factors relating to Y and Z</a:t>
            </a:r>
          </a:p>
          <a:p>
            <a:pPr marL="342900" indent="-342900">
              <a:buAutoNum type="alphaUcParenR"/>
            </a:pPr>
            <a:endParaRPr lang="en-US" dirty="0"/>
          </a:p>
          <a:p>
            <a:pPr marL="0" indent="0">
              <a:buNone/>
            </a:pPr>
            <a:endParaRPr lang="en-NZ" dirty="0"/>
          </a:p>
        </p:txBody>
      </p:sp>
      <p:sp>
        <p:nvSpPr>
          <p:cNvPr id="6" name="TextBox 5">
            <a:extLst>
              <a:ext uri="{FF2B5EF4-FFF2-40B4-BE49-F238E27FC236}">
                <a16:creationId xmlns:a16="http://schemas.microsoft.com/office/drawing/2014/main" id="{61C92C01-6FC0-F9C9-DC96-1BAFB977752A}"/>
              </a:ext>
            </a:extLst>
          </p:cNvPr>
          <p:cNvSpPr txBox="1"/>
          <p:nvPr/>
        </p:nvSpPr>
        <p:spPr>
          <a:xfrm>
            <a:off x="4218886" y="4355671"/>
            <a:ext cx="3355596" cy="1477328"/>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a:ea typeface="+mn-ea"/>
                <a:cs typeface="+mn-cs"/>
              </a:rPr>
              <a:t>Answer: B</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FFFF"/>
                </a:solidFill>
                <a:effectLst/>
                <a:uLnTx/>
                <a:uFillTx/>
                <a:latin typeface="Arial"/>
                <a:ea typeface="+mn-ea"/>
                <a:cs typeface="+mn-cs"/>
              </a:rPr>
              <a:t>The first statement is too vague and doesn’t engage with all aspects of the question. </a:t>
            </a:r>
            <a:endParaRPr kumimoji="0" lang="en-NZ" sz="1800" b="0" i="0" u="none" strike="noStrike" kern="1200" cap="none" spc="0" normalizeH="0" baseline="0" noProof="0" dirty="0">
              <a:ln>
                <a:noFill/>
              </a:ln>
              <a:solidFill>
                <a:srgbClr val="FFFFFF"/>
              </a:solidFill>
              <a:effectLst/>
              <a:uLnTx/>
              <a:uFillTx/>
              <a:latin typeface="Arial"/>
              <a:ea typeface="+mn-ea"/>
              <a:cs typeface="+mn-cs"/>
            </a:endParaRPr>
          </a:p>
        </p:txBody>
      </p:sp>
    </p:spTree>
    <p:custDataLst>
      <p:tags r:id="rId1"/>
    </p:custDataLst>
    <p:extLst>
      <p:ext uri="{BB962C8B-B14F-4D97-AF65-F5344CB8AC3E}">
        <p14:creationId xmlns:p14="http://schemas.microsoft.com/office/powerpoint/2010/main" val="79844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10B4EC98-C49D-17DB-AF59-A9050169090A}"/>
              </a:ext>
            </a:extLst>
          </p:cNvPr>
          <p:cNvSpPr>
            <a:spLocks noGrp="1"/>
          </p:cNvSpPr>
          <p:nvPr>
            <p:ph type="body" sz="quarter" idx="10"/>
          </p:nvPr>
        </p:nvSpPr>
        <p:spPr>
          <a:xfrm>
            <a:off x="769938" y="1370013"/>
            <a:ext cx="10545762" cy="403225"/>
          </a:xfrm>
        </p:spPr>
        <p:txBody>
          <a:bodyPr/>
          <a:lstStyle/>
          <a:p>
            <a:r>
              <a:rPr lang="en-US" b="1" dirty="0">
                <a:solidFill>
                  <a:srgbClr val="FFC000"/>
                </a:solidFill>
              </a:rPr>
              <a:t>Summary</a:t>
            </a:r>
            <a:endParaRPr lang="en-NZ" b="1" dirty="0">
              <a:solidFill>
                <a:srgbClr val="FFC000"/>
              </a:solidFill>
            </a:endParaRPr>
          </a:p>
        </p:txBody>
      </p:sp>
      <p:sp>
        <p:nvSpPr>
          <p:cNvPr id="5" name="Content Placeholder 1">
            <a:extLst>
              <a:ext uri="{FF2B5EF4-FFF2-40B4-BE49-F238E27FC236}">
                <a16:creationId xmlns:a16="http://schemas.microsoft.com/office/drawing/2014/main" id="{09ECFDB2-2D77-9938-19D5-34565BBCDC66}"/>
              </a:ext>
            </a:extLst>
          </p:cNvPr>
          <p:cNvSpPr>
            <a:spLocks noGrp="1"/>
          </p:cNvSpPr>
          <p:nvPr>
            <p:ph sz="quarter" idx="14"/>
          </p:nvPr>
        </p:nvSpPr>
        <p:spPr>
          <a:xfrm>
            <a:off x="769938" y="2081213"/>
            <a:ext cx="10545762" cy="4149725"/>
          </a:xfrm>
        </p:spPr>
        <p:txBody>
          <a:bodyPr/>
          <a:lstStyle/>
          <a:p>
            <a:pPr marL="0" indent="0">
              <a:buNone/>
            </a:pPr>
            <a:r>
              <a:rPr lang="en-US" dirty="0">
                <a:solidFill>
                  <a:srgbClr val="FFC000"/>
                </a:solidFill>
              </a:rPr>
              <a:t>In this session you have learned how to:</a:t>
            </a:r>
          </a:p>
          <a:p>
            <a:pPr marL="0" indent="0">
              <a:buNone/>
            </a:pPr>
            <a:endParaRPr lang="en-US" dirty="0">
              <a:solidFill>
                <a:srgbClr val="FFC000"/>
              </a:solidFill>
            </a:endParaRPr>
          </a:p>
          <a:p>
            <a:r>
              <a:rPr lang="en-US" dirty="0"/>
              <a:t>Distinguish between description and analysis</a:t>
            </a:r>
          </a:p>
          <a:p>
            <a:r>
              <a:rPr lang="en-US" dirty="0"/>
              <a:t>Evaluate the evidence supporting an argument</a:t>
            </a:r>
          </a:p>
          <a:p>
            <a:r>
              <a:rPr lang="en-US" dirty="0"/>
              <a:t>Evaluate the reasons supporting an argument</a:t>
            </a:r>
          </a:p>
          <a:p>
            <a:r>
              <a:rPr lang="en-US" dirty="0"/>
              <a:t>Take a position/make an argument</a:t>
            </a:r>
          </a:p>
        </p:txBody>
      </p:sp>
    </p:spTree>
    <p:custDataLst>
      <p:tags r:id="rId1"/>
    </p:custDataLst>
    <p:extLst>
      <p:ext uri="{BB962C8B-B14F-4D97-AF65-F5344CB8AC3E}">
        <p14:creationId xmlns:p14="http://schemas.microsoft.com/office/powerpoint/2010/main" val="3835298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EDA57C0-6468-CE81-5F88-3A590658E22B}"/>
              </a:ext>
            </a:extLst>
          </p:cNvPr>
          <p:cNvSpPr>
            <a:spLocks noGrp="1"/>
          </p:cNvSpPr>
          <p:nvPr>
            <p:ph type="body" sz="quarter" idx="10"/>
          </p:nvPr>
        </p:nvSpPr>
        <p:spPr>
          <a:xfrm>
            <a:off x="895632" y="1058709"/>
            <a:ext cx="10545762" cy="403225"/>
          </a:xfrm>
        </p:spPr>
        <p:txBody>
          <a:bodyPr>
            <a:noAutofit/>
          </a:bodyPr>
          <a:lstStyle/>
          <a:p>
            <a:pPr algn="ctr"/>
            <a:r>
              <a:rPr lang="en-NZ" sz="2400" dirty="0">
                <a:solidFill>
                  <a:schemeClr val="accent4"/>
                </a:solidFill>
              </a:rPr>
              <a:t>Need help? </a:t>
            </a:r>
            <a:br>
              <a:rPr lang="en-NZ" sz="2400" dirty="0">
                <a:solidFill>
                  <a:srgbClr val="FFC000"/>
                </a:solidFill>
              </a:rPr>
            </a:br>
            <a:r>
              <a:rPr lang="en-NZ" sz="2400" dirty="0"/>
              <a:t> We have a range of free services to help you with your assignment writing and study skills</a:t>
            </a:r>
          </a:p>
        </p:txBody>
      </p:sp>
      <p:sp>
        <p:nvSpPr>
          <p:cNvPr id="9" name="Content Placeholder 2">
            <a:extLst>
              <a:ext uri="{FF2B5EF4-FFF2-40B4-BE49-F238E27FC236}">
                <a16:creationId xmlns:a16="http://schemas.microsoft.com/office/drawing/2014/main" id="{7F1EEFE0-1AF2-FB30-DFD2-4991230B319C}"/>
              </a:ext>
            </a:extLst>
          </p:cNvPr>
          <p:cNvSpPr txBox="1">
            <a:spLocks/>
          </p:cNvSpPr>
          <p:nvPr/>
        </p:nvSpPr>
        <p:spPr>
          <a:xfrm>
            <a:off x="685800" y="2054276"/>
            <a:ext cx="10965426" cy="452596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200" b="1">
              <a:solidFill>
                <a:schemeClr val="bg1"/>
              </a:solidFill>
              <a:hlinkClick r:id="rId3">
                <a:extLst>
                  <a:ext uri="{A12FA001-AC4F-418D-AE19-62706E023703}">
                    <ahyp:hlinkClr xmlns:ahyp="http://schemas.microsoft.com/office/drawing/2018/hyperlinkcolor" val="tx"/>
                  </a:ext>
                </a:extLst>
              </a:hlinkClick>
            </a:endParaRPr>
          </a:p>
          <a:p>
            <a:r>
              <a:rPr lang="en-US" sz="1200" b="1">
                <a:solidFill>
                  <a:schemeClr val="bg1"/>
                </a:solidFill>
                <a:hlinkClick r:id="rId3">
                  <a:extLst>
                    <a:ext uri="{A12FA001-AC4F-418D-AE19-62706E023703}">
                      <ahyp:hlinkClr xmlns:ahyp="http://schemas.microsoft.com/office/drawing/2018/hyperlinkcolor" val="tx"/>
                    </a:ext>
                  </a:extLst>
                </a:hlinkClick>
              </a:rPr>
              <a:t>Individual </a:t>
            </a:r>
            <a:r>
              <a:rPr lang="en-US" sz="1200" b="1" dirty="0">
                <a:solidFill>
                  <a:schemeClr val="bg1"/>
                </a:solidFill>
                <a:hlinkClick r:id="rId3">
                  <a:extLst>
                    <a:ext uri="{A12FA001-AC4F-418D-AE19-62706E023703}">
                      <ahyp:hlinkClr xmlns:ahyp="http://schemas.microsoft.com/office/drawing/2018/hyperlinkcolor" val="tx"/>
                    </a:ext>
                  </a:extLst>
                </a:hlinkClick>
              </a:rPr>
              <a:t>Support</a:t>
            </a:r>
            <a:r>
              <a:rPr lang="en-US" sz="1200" dirty="0">
                <a:solidFill>
                  <a:schemeClr val="bg1"/>
                </a:solidFill>
              </a:rPr>
              <a:t>: Want to discuss your assignment before you hand it in? Want to discuss study skills (e.g. how to manage time)? Book an appointment at </a:t>
            </a:r>
            <a:r>
              <a:rPr lang="en-NZ" sz="1200" u="sng" dirty="0">
                <a:solidFill>
                  <a:schemeClr val="bg1"/>
                </a:solidFill>
              </a:rPr>
              <a:t>https://massey-nz.libcal.com/ </a:t>
            </a:r>
          </a:p>
          <a:p>
            <a:r>
              <a:rPr lang="en-US" sz="1200" b="1" dirty="0">
                <a:solidFill>
                  <a:schemeClr val="bg1"/>
                </a:solidFill>
                <a:hlinkClick r:id="rId4">
                  <a:extLst>
                    <a:ext uri="{A12FA001-AC4F-418D-AE19-62706E023703}">
                      <ahyp:hlinkClr xmlns:ahyp="http://schemas.microsoft.com/office/drawing/2018/hyperlinkcolor" val="tx"/>
                    </a:ext>
                  </a:extLst>
                </a:hlinkClick>
              </a:rPr>
              <a:t>Pre-Reading Service</a:t>
            </a:r>
            <a:r>
              <a:rPr lang="en-US" sz="1200" b="1" dirty="0">
                <a:solidFill>
                  <a:schemeClr val="bg1"/>
                </a:solidFill>
              </a:rPr>
              <a:t>: </a:t>
            </a:r>
            <a:r>
              <a:rPr lang="en-US" sz="1200" dirty="0">
                <a:solidFill>
                  <a:schemeClr val="bg1"/>
                </a:solidFill>
              </a:rPr>
              <a:t>Submit a draft assignment and receive individual written feedback on your assignment’s structure, focus, referencing, and use of sources. This service is available to first year internal and all distance students. You can access the forum through the Academic Writing and Learning Support site on your Stream homepage.</a:t>
            </a:r>
          </a:p>
          <a:p>
            <a:r>
              <a:rPr lang="en-US" sz="1200" b="1" dirty="0">
                <a:solidFill>
                  <a:schemeClr val="bg1"/>
                </a:solidFill>
                <a:hlinkClick r:id="rId5">
                  <a:extLst>
                    <a:ext uri="{A12FA001-AC4F-418D-AE19-62706E023703}">
                      <ahyp:hlinkClr xmlns:ahyp="http://schemas.microsoft.com/office/drawing/2018/hyperlinkcolor" val="tx"/>
                    </a:ext>
                  </a:extLst>
                </a:hlinkClick>
              </a:rPr>
              <a:t>Workshops</a:t>
            </a:r>
            <a:r>
              <a:rPr lang="en-US" sz="1200" b="1" dirty="0">
                <a:solidFill>
                  <a:schemeClr val="bg1"/>
                </a:solidFill>
              </a:rPr>
              <a:t>: </a:t>
            </a:r>
            <a:r>
              <a:rPr lang="en-US" sz="1200" dirty="0">
                <a:solidFill>
                  <a:schemeClr val="bg1"/>
                </a:solidFill>
              </a:rPr>
              <a:t>Seminars and workshops are run on campus and online, which can help you with writing and study skills, such as essay writing, referencing, and writing research proposals. See here for </a:t>
            </a:r>
            <a:r>
              <a:rPr lang="en-US" sz="1200" dirty="0" err="1">
                <a:solidFill>
                  <a:schemeClr val="bg1"/>
                </a:solidFill>
              </a:rPr>
              <a:t>programmes</a:t>
            </a:r>
            <a:r>
              <a:rPr lang="en-US" sz="1200" dirty="0">
                <a:solidFill>
                  <a:schemeClr val="bg1"/>
                </a:solidFill>
              </a:rPr>
              <a:t> and registration details. See </a:t>
            </a:r>
            <a:r>
              <a:rPr lang="en-NZ" sz="1200" dirty="0">
                <a:solidFill>
                  <a:schemeClr val="bg1"/>
                </a:solidFill>
                <a:hlinkClick r:id="rId6">
                  <a:extLst>
                    <a:ext uri="{A12FA001-AC4F-418D-AE19-62706E023703}">
                      <ahyp:hlinkClr xmlns:ahyp="http://schemas.microsoft.com/office/drawing/2018/hyperlinkcolor" val="tx"/>
                    </a:ext>
                  </a:extLst>
                </a:hlinkClick>
              </a:rPr>
              <a:t>http://owll.massey.ac.nz/about-OWLL/workshops.php</a:t>
            </a:r>
            <a:endParaRPr lang="en-NZ" sz="1200" dirty="0">
              <a:solidFill>
                <a:schemeClr val="bg1"/>
              </a:solidFill>
            </a:endParaRPr>
          </a:p>
          <a:p>
            <a:r>
              <a:rPr lang="en-US" sz="1200" b="1" dirty="0">
                <a:solidFill>
                  <a:schemeClr val="bg1"/>
                </a:solidFill>
                <a:hlinkClick r:id="rId7">
                  <a:extLst>
                    <a:ext uri="{A12FA001-AC4F-418D-AE19-62706E023703}">
                      <ahyp:hlinkClr xmlns:ahyp="http://schemas.microsoft.com/office/drawing/2018/hyperlinkcolor" val="tx"/>
                    </a:ext>
                  </a:extLst>
                </a:hlinkClick>
              </a:rPr>
              <a:t>Academic Q+A</a:t>
            </a:r>
            <a:r>
              <a:rPr lang="en-US" sz="1200" b="1" dirty="0">
                <a:solidFill>
                  <a:schemeClr val="bg1"/>
                </a:solidFill>
              </a:rPr>
              <a:t> </a:t>
            </a:r>
            <a:r>
              <a:rPr lang="en-US" sz="1200" b="1" dirty="0">
                <a:solidFill>
                  <a:schemeClr val="bg1"/>
                </a:solidFill>
                <a:hlinkClick r:id="rId8">
                  <a:extLst>
                    <a:ext uri="{A12FA001-AC4F-418D-AE19-62706E023703}">
                      <ahyp:hlinkClr xmlns:ahyp="http://schemas.microsoft.com/office/drawing/2018/hyperlinkcolor" val="tx"/>
                    </a:ext>
                  </a:extLst>
                </a:hlinkClick>
              </a:rPr>
              <a:t>forum</a:t>
            </a:r>
            <a:r>
              <a:rPr lang="en-US" sz="1200" b="1" dirty="0">
                <a:solidFill>
                  <a:schemeClr val="bg1"/>
                </a:solidFill>
              </a:rPr>
              <a:t>: </a:t>
            </a:r>
            <a:r>
              <a:rPr lang="en-US" sz="1200" dirty="0">
                <a:solidFill>
                  <a:schemeClr val="bg1"/>
                </a:solidFill>
              </a:rPr>
              <a:t>Ask our consultants a question about academic writing and/or study </a:t>
            </a:r>
            <a:r>
              <a:rPr lang="en-NZ" sz="1200" dirty="0">
                <a:solidFill>
                  <a:schemeClr val="bg1"/>
                </a:solidFill>
              </a:rPr>
              <a:t>skills. </a:t>
            </a:r>
            <a:r>
              <a:rPr lang="en-US" sz="1200" dirty="0">
                <a:solidFill>
                  <a:schemeClr val="bg1"/>
                </a:solidFill>
              </a:rPr>
              <a:t>The Q &amp; A forum is a place for students to receive help with quick, study-related questions. You can access the forum through the Academic Writing and Learning Support site on your Stream homepage.</a:t>
            </a:r>
            <a:endParaRPr lang="en-NZ" sz="1200" dirty="0">
              <a:solidFill>
                <a:schemeClr val="bg1"/>
              </a:solidFill>
            </a:endParaRPr>
          </a:p>
          <a:p>
            <a:r>
              <a:rPr lang="en-US" sz="1200" b="1" dirty="0">
                <a:solidFill>
                  <a:schemeClr val="bg1"/>
                </a:solidFill>
                <a:hlinkClick r:id="rId9">
                  <a:extLst>
                    <a:ext uri="{A12FA001-AC4F-418D-AE19-62706E023703}">
                      <ahyp:hlinkClr xmlns:ahyp="http://schemas.microsoft.com/office/drawing/2018/hyperlinkcolor" val="tx"/>
                    </a:ext>
                  </a:extLst>
                </a:hlinkClick>
              </a:rPr>
              <a:t>OWLL</a:t>
            </a:r>
            <a:r>
              <a:rPr lang="en-US" sz="1200" b="1" dirty="0">
                <a:solidFill>
                  <a:schemeClr val="bg1"/>
                </a:solidFill>
              </a:rPr>
              <a:t>: </a:t>
            </a:r>
            <a:r>
              <a:rPr lang="en-US" sz="1200" dirty="0">
                <a:solidFill>
                  <a:schemeClr val="bg1"/>
                </a:solidFill>
              </a:rPr>
              <a:t>Information about academic writing and study skills, including assignment planning, </a:t>
            </a:r>
            <a:r>
              <a:rPr lang="en-NZ" sz="1200" dirty="0">
                <a:solidFill>
                  <a:schemeClr val="bg1"/>
                </a:solidFill>
              </a:rPr>
              <a:t>essays, reports, and referencing. Go to </a:t>
            </a:r>
            <a:r>
              <a:rPr lang="en-NZ" sz="1200" dirty="0">
                <a:solidFill>
                  <a:schemeClr val="bg1"/>
                </a:solidFill>
                <a:hlinkClick r:id="rId9">
                  <a:extLst>
                    <a:ext uri="{A12FA001-AC4F-418D-AE19-62706E023703}">
                      <ahyp:hlinkClr xmlns:ahyp="http://schemas.microsoft.com/office/drawing/2018/hyperlinkcolor" val="tx"/>
                    </a:ext>
                  </a:extLst>
                </a:hlinkClick>
              </a:rPr>
              <a:t>http://owll.massey.ac.nz/index.php</a:t>
            </a:r>
            <a:endParaRPr lang="en-NZ" sz="1200" dirty="0">
              <a:solidFill>
                <a:schemeClr val="bg1"/>
              </a:solidFill>
            </a:endParaRPr>
          </a:p>
          <a:p>
            <a:r>
              <a:rPr lang="en-US" sz="1200" b="1" dirty="0">
                <a:solidFill>
                  <a:schemeClr val="bg1"/>
                </a:solidFill>
                <a:hlinkClick r:id="rId10">
                  <a:extLst>
                    <a:ext uri="{A12FA001-AC4F-418D-AE19-62706E023703}">
                      <ahyp:hlinkClr xmlns:ahyp="http://schemas.microsoft.com/office/drawing/2018/hyperlinkcolor" val="tx"/>
                    </a:ext>
                  </a:extLst>
                </a:hlinkClick>
              </a:rPr>
              <a:t>Disability Services</a:t>
            </a:r>
            <a:r>
              <a:rPr lang="en-US" sz="1200" b="1" dirty="0">
                <a:solidFill>
                  <a:schemeClr val="bg1"/>
                </a:solidFill>
              </a:rPr>
              <a:t>: </a:t>
            </a:r>
            <a:r>
              <a:rPr lang="en-US" sz="1200" dirty="0">
                <a:solidFill>
                  <a:schemeClr val="bg1"/>
                </a:solidFill>
              </a:rPr>
              <a:t>A range of services and support for students who have health and disability issues that are impacting their study.</a:t>
            </a:r>
          </a:p>
          <a:p>
            <a:r>
              <a:rPr lang="en-US" sz="1200" b="1" dirty="0">
                <a:solidFill>
                  <a:schemeClr val="bg1"/>
                </a:solidFill>
                <a:hlinkClick r:id="rId11">
                  <a:extLst>
                    <a:ext uri="{A12FA001-AC4F-418D-AE19-62706E023703}">
                      <ahyp:hlinkClr xmlns:ahyp="http://schemas.microsoft.com/office/drawing/2018/hyperlinkcolor" val="tx"/>
                    </a:ext>
                  </a:extLst>
                </a:hlinkClick>
              </a:rPr>
              <a:t>Pacific Massey: </a:t>
            </a:r>
            <a:r>
              <a:rPr lang="en-US" sz="1200" dirty="0">
                <a:solidFill>
                  <a:schemeClr val="bg1"/>
                </a:solidFill>
              </a:rPr>
              <a:t>Whether studying as an internal or distance student, you can also access Learning support from the Pasifika Learning </a:t>
            </a:r>
            <a:r>
              <a:rPr lang="en-NZ" sz="1200" dirty="0">
                <a:solidFill>
                  <a:schemeClr val="bg1"/>
                </a:solidFill>
              </a:rPr>
              <a:t>Advisors.</a:t>
            </a:r>
          </a:p>
          <a:p>
            <a:r>
              <a:rPr lang="fi-FI" sz="1200" b="1" dirty="0">
                <a:solidFill>
                  <a:schemeClr val="bg1"/>
                </a:solidFill>
                <a:hlinkClick r:id="rId12">
                  <a:extLst>
                    <a:ext uri="{A12FA001-AC4F-418D-AE19-62706E023703}">
                      <ahyp:hlinkClr xmlns:ahyp="http://schemas.microsoft.com/office/drawing/2018/hyperlinkcolor" val="tx"/>
                    </a:ext>
                  </a:extLst>
                </a:hlinkClick>
              </a:rPr>
              <a:t>Te Rau Tauawhi: </a:t>
            </a:r>
            <a:r>
              <a:rPr lang="fi-FI" sz="1200" dirty="0">
                <a:solidFill>
                  <a:schemeClr val="bg1"/>
                </a:solidFill>
              </a:rPr>
              <a:t>Ko t</a:t>
            </a:r>
            <a:r>
              <a:rPr lang="fr-FR" sz="1200" dirty="0">
                <a:solidFill>
                  <a:schemeClr val="bg1"/>
                </a:solidFill>
              </a:rPr>
              <a:t>ā</a:t>
            </a:r>
            <a:r>
              <a:rPr lang="fi-FI" sz="1200" dirty="0">
                <a:solidFill>
                  <a:schemeClr val="bg1"/>
                </a:solidFill>
              </a:rPr>
              <a:t> Te Rau Tauawhi he </a:t>
            </a:r>
            <a:r>
              <a:rPr lang="fr-FR" sz="1200" dirty="0">
                <a:solidFill>
                  <a:schemeClr val="bg1"/>
                </a:solidFill>
              </a:rPr>
              <a:t>ā</a:t>
            </a:r>
            <a:r>
              <a:rPr lang="fi-FI" sz="1200" dirty="0">
                <a:solidFill>
                  <a:schemeClr val="bg1"/>
                </a:solidFill>
              </a:rPr>
              <a:t>whina i ng</a:t>
            </a:r>
            <a:r>
              <a:rPr lang="fr-FR" sz="1200" dirty="0">
                <a:solidFill>
                  <a:schemeClr val="bg1"/>
                </a:solidFill>
              </a:rPr>
              <a:t>ā</a:t>
            </a:r>
            <a:r>
              <a:rPr lang="fi-FI" sz="1200" dirty="0">
                <a:solidFill>
                  <a:schemeClr val="bg1"/>
                </a:solidFill>
              </a:rPr>
              <a:t> tauira M</a:t>
            </a:r>
            <a:r>
              <a:rPr lang="fr-FR" sz="1200" dirty="0">
                <a:solidFill>
                  <a:schemeClr val="bg1"/>
                </a:solidFill>
              </a:rPr>
              <a:t>ā</a:t>
            </a:r>
            <a:r>
              <a:rPr lang="fi-FI" sz="1200" dirty="0">
                <a:solidFill>
                  <a:schemeClr val="bg1"/>
                </a:solidFill>
              </a:rPr>
              <a:t>ori ki te tuku aromatawatai ki Te Reo M</a:t>
            </a:r>
            <a:r>
              <a:rPr lang="fr-FR" sz="1200" dirty="0">
                <a:solidFill>
                  <a:schemeClr val="bg1"/>
                </a:solidFill>
              </a:rPr>
              <a:t>ā</a:t>
            </a:r>
            <a:r>
              <a:rPr lang="fi-FI" sz="1200" dirty="0">
                <a:solidFill>
                  <a:schemeClr val="bg1"/>
                </a:solidFill>
              </a:rPr>
              <a:t>ori, ki te tautoko hoki i </a:t>
            </a:r>
            <a:r>
              <a:rPr lang="en-US" sz="1200" dirty="0">
                <a:solidFill>
                  <a:schemeClr val="bg1"/>
                </a:solidFill>
              </a:rPr>
              <a:t>ng</a:t>
            </a:r>
            <a:r>
              <a:rPr lang="fr-FR" sz="1200" dirty="0">
                <a:solidFill>
                  <a:schemeClr val="bg1"/>
                </a:solidFill>
              </a:rPr>
              <a:t>ā</a:t>
            </a:r>
            <a:r>
              <a:rPr lang="en-US" sz="1200" dirty="0">
                <a:solidFill>
                  <a:schemeClr val="bg1"/>
                </a:solidFill>
              </a:rPr>
              <a:t> </a:t>
            </a:r>
            <a:r>
              <a:rPr lang="fr-FR" sz="1200" dirty="0">
                <a:solidFill>
                  <a:schemeClr val="bg1"/>
                </a:solidFill>
              </a:rPr>
              <a:t>ā</a:t>
            </a:r>
            <a:r>
              <a:rPr lang="en-US" sz="1200" dirty="0" err="1">
                <a:solidFill>
                  <a:schemeClr val="bg1"/>
                </a:solidFill>
              </a:rPr>
              <a:t>huatanga</a:t>
            </a:r>
            <a:r>
              <a:rPr lang="en-US" sz="1200" dirty="0">
                <a:solidFill>
                  <a:schemeClr val="bg1"/>
                </a:solidFill>
              </a:rPr>
              <a:t> </a:t>
            </a:r>
            <a:r>
              <a:rPr lang="en-US" sz="1200" dirty="0" err="1">
                <a:solidFill>
                  <a:schemeClr val="bg1"/>
                </a:solidFill>
              </a:rPr>
              <a:t>whakarite</a:t>
            </a:r>
            <a:r>
              <a:rPr lang="en-US" sz="1200" dirty="0">
                <a:solidFill>
                  <a:schemeClr val="bg1"/>
                </a:solidFill>
              </a:rPr>
              <a:t> </a:t>
            </a:r>
            <a:r>
              <a:rPr lang="en-US" sz="1200" dirty="0" err="1">
                <a:solidFill>
                  <a:schemeClr val="bg1"/>
                </a:solidFill>
              </a:rPr>
              <a:t>tuhinga</a:t>
            </a:r>
            <a:r>
              <a:rPr lang="en-US" sz="1200" dirty="0">
                <a:solidFill>
                  <a:schemeClr val="bg1"/>
                </a:solidFill>
              </a:rPr>
              <a:t>. The </a:t>
            </a:r>
            <a:r>
              <a:rPr lang="fr-FR" sz="1200" dirty="0">
                <a:solidFill>
                  <a:schemeClr val="bg1"/>
                </a:solidFill>
              </a:rPr>
              <a:t>Te Rau Tauawhi </a:t>
            </a:r>
            <a:r>
              <a:rPr lang="fr-FR" sz="1200" dirty="0" err="1">
                <a:solidFill>
                  <a:schemeClr val="bg1"/>
                </a:solidFill>
              </a:rPr>
              <a:t>Māori</a:t>
            </a:r>
            <a:r>
              <a:rPr lang="fr-FR" sz="1200" dirty="0">
                <a:solidFill>
                  <a:schemeClr val="bg1"/>
                </a:solidFill>
              </a:rPr>
              <a:t> Student Centre can </a:t>
            </a:r>
            <a:r>
              <a:rPr lang="en-US" sz="1200" dirty="0">
                <a:solidFill>
                  <a:schemeClr val="bg1"/>
                </a:solidFill>
              </a:rPr>
              <a:t>help you to submit your assignment in Te </a:t>
            </a:r>
            <a:r>
              <a:rPr lang="en-US" sz="1200" dirty="0" err="1">
                <a:solidFill>
                  <a:schemeClr val="bg1"/>
                </a:solidFill>
              </a:rPr>
              <a:t>Reo</a:t>
            </a:r>
            <a:r>
              <a:rPr lang="en-US" sz="1200" dirty="0">
                <a:solidFill>
                  <a:schemeClr val="bg1"/>
                </a:solidFill>
              </a:rPr>
              <a:t> M</a:t>
            </a:r>
            <a:r>
              <a:rPr lang="fr-FR" sz="1200" dirty="0">
                <a:solidFill>
                  <a:schemeClr val="bg1"/>
                </a:solidFill>
              </a:rPr>
              <a:t>ā</a:t>
            </a:r>
            <a:r>
              <a:rPr lang="en-US" sz="1200" dirty="0" err="1">
                <a:solidFill>
                  <a:schemeClr val="bg1"/>
                </a:solidFill>
              </a:rPr>
              <a:t>ori</a:t>
            </a:r>
            <a:r>
              <a:rPr lang="en-US" sz="1200" dirty="0">
                <a:solidFill>
                  <a:schemeClr val="bg1"/>
                </a:solidFill>
              </a:rPr>
              <a:t> and provide general assignment structure </a:t>
            </a:r>
            <a:r>
              <a:rPr lang="en-NZ" sz="1200" dirty="0">
                <a:solidFill>
                  <a:schemeClr val="bg1"/>
                </a:solidFill>
              </a:rPr>
              <a:t>support.</a:t>
            </a:r>
          </a:p>
        </p:txBody>
      </p:sp>
    </p:spTree>
    <p:custDataLst>
      <p:tags r:id="rId1"/>
    </p:custDataLst>
    <p:extLst>
      <p:ext uri="{BB962C8B-B14F-4D97-AF65-F5344CB8AC3E}">
        <p14:creationId xmlns:p14="http://schemas.microsoft.com/office/powerpoint/2010/main" val="3271498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fade">
                                      <p:cBhvr>
                                        <p:cTn id="17" dur="500"/>
                                        <p:tgtEl>
                                          <p:spTgt spid="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9">
                                            <p:txEl>
                                              <p:pRg st="6" end="6"/>
                                            </p:txEl>
                                          </p:spTgt>
                                        </p:tgtEl>
                                        <p:attrNameLst>
                                          <p:attrName>style.visibility</p:attrName>
                                        </p:attrNameLst>
                                      </p:cBhvr>
                                      <p:to>
                                        <p:strVal val="visible"/>
                                      </p:to>
                                    </p:set>
                                    <p:animEffect transition="in" filter="fade">
                                      <p:cBhvr>
                                        <p:cTn id="32" dur="500"/>
                                        <p:tgtEl>
                                          <p:spTgt spid="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xEl>
                                              <p:pRg st="7" end="7"/>
                                            </p:txEl>
                                          </p:spTgt>
                                        </p:tgtEl>
                                        <p:attrNameLst>
                                          <p:attrName>style.visibility</p:attrName>
                                        </p:attrNameLst>
                                      </p:cBhvr>
                                      <p:to>
                                        <p:strVal val="visible"/>
                                      </p:to>
                                    </p:set>
                                    <p:animEffect transition="in" filter="fade">
                                      <p:cBhvr>
                                        <p:cTn id="37" dur="500"/>
                                        <p:tgtEl>
                                          <p:spTgt spid="9">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9">
                                            <p:txEl>
                                              <p:pRg st="8" end="8"/>
                                            </p:txEl>
                                          </p:spTgt>
                                        </p:tgtEl>
                                        <p:attrNameLst>
                                          <p:attrName>style.visibility</p:attrName>
                                        </p:attrNameLst>
                                      </p:cBhvr>
                                      <p:to>
                                        <p:strVal val="visible"/>
                                      </p:to>
                                    </p:set>
                                    <p:animEffect transition="in" filter="fade">
                                      <p:cBhvr>
                                        <p:cTn id="42"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CD21F842-68F8-690F-4BD6-364C76F3EBF6}"/>
              </a:ext>
            </a:extLst>
          </p:cNvPr>
          <p:cNvSpPr>
            <a:spLocks noGrp="1"/>
          </p:cNvSpPr>
          <p:nvPr>
            <p:ph type="body" sz="quarter" idx="10"/>
          </p:nvPr>
        </p:nvSpPr>
        <p:spPr>
          <a:xfrm>
            <a:off x="823119" y="1437747"/>
            <a:ext cx="10545762" cy="403225"/>
          </a:xfrm>
        </p:spPr>
        <p:txBody>
          <a:bodyPr/>
          <a:lstStyle/>
          <a:p>
            <a:r>
              <a:rPr lang="en-US" b="1" dirty="0">
                <a:solidFill>
                  <a:schemeClr val="accent4"/>
                </a:solidFill>
              </a:rPr>
              <a:t>What is critical thinking?</a:t>
            </a:r>
            <a:endParaRPr lang="en-NZ" b="1" dirty="0">
              <a:solidFill>
                <a:schemeClr val="accent4"/>
              </a:solidFill>
            </a:endParaRPr>
          </a:p>
        </p:txBody>
      </p:sp>
      <p:sp>
        <p:nvSpPr>
          <p:cNvPr id="3" name="Content Placeholder 1">
            <a:extLst>
              <a:ext uri="{FF2B5EF4-FFF2-40B4-BE49-F238E27FC236}">
                <a16:creationId xmlns:a16="http://schemas.microsoft.com/office/drawing/2014/main" id="{7053C379-CA9C-26C7-D5D1-B6680A5565E3}"/>
              </a:ext>
            </a:extLst>
          </p:cNvPr>
          <p:cNvSpPr>
            <a:spLocks noGrp="1"/>
          </p:cNvSpPr>
          <p:nvPr>
            <p:ph sz="quarter" idx="14"/>
          </p:nvPr>
        </p:nvSpPr>
        <p:spPr>
          <a:xfrm>
            <a:off x="769938" y="2275947"/>
            <a:ext cx="10545762" cy="4149725"/>
          </a:xfrm>
        </p:spPr>
        <p:txBody>
          <a:bodyPr>
            <a:normAutofit/>
          </a:bodyPr>
          <a:lstStyle/>
          <a:p>
            <a:pPr marL="0" indent="0">
              <a:buNone/>
            </a:pPr>
            <a:r>
              <a:rPr lang="en-US" sz="1800" dirty="0"/>
              <a:t>You probably have some idea of what is meant by critical analysis</a:t>
            </a:r>
          </a:p>
          <a:p>
            <a:pPr marL="0" indent="0">
              <a:buNone/>
            </a:pPr>
            <a:endParaRPr lang="en-US" sz="1800" dirty="0"/>
          </a:p>
          <a:p>
            <a:pPr marL="0" indent="0">
              <a:buNone/>
            </a:pPr>
            <a:r>
              <a:rPr lang="en-US" sz="1800" dirty="0">
                <a:solidFill>
                  <a:srgbClr val="FFC000"/>
                </a:solidFill>
              </a:rPr>
              <a:t>Try and define critical thinking in one sentence (type your answer in the chat box)</a:t>
            </a:r>
            <a:endParaRPr lang="en-NZ" sz="1800" dirty="0">
              <a:solidFill>
                <a:srgbClr val="FFC000"/>
              </a:solidFill>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BCE775B3-4CF2-83AD-711E-040749112AE5}"/>
              </a:ext>
            </a:extLst>
          </p:cNvPr>
          <p:cNvSpPr>
            <a:spLocks noGrp="1"/>
          </p:cNvSpPr>
          <p:nvPr>
            <p:ph type="body" sz="quarter" idx="10"/>
          </p:nvPr>
        </p:nvSpPr>
        <p:spPr>
          <a:xfrm>
            <a:off x="769938" y="1370013"/>
            <a:ext cx="10545762" cy="403225"/>
          </a:xfrm>
        </p:spPr>
        <p:txBody>
          <a:bodyPr/>
          <a:lstStyle/>
          <a:p>
            <a:r>
              <a:rPr lang="en-US" dirty="0">
                <a:solidFill>
                  <a:srgbClr val="FFC000"/>
                </a:solidFill>
              </a:rPr>
              <a:t>What critical thinking is</a:t>
            </a:r>
            <a:endParaRPr lang="en-NZ" dirty="0">
              <a:solidFill>
                <a:srgbClr val="FFC000"/>
              </a:solidFill>
            </a:endParaRPr>
          </a:p>
        </p:txBody>
      </p:sp>
      <p:sp>
        <p:nvSpPr>
          <p:cNvPr id="5" name="Content Placeholder 1">
            <a:extLst>
              <a:ext uri="{FF2B5EF4-FFF2-40B4-BE49-F238E27FC236}">
                <a16:creationId xmlns:a16="http://schemas.microsoft.com/office/drawing/2014/main" id="{A665700F-4A14-5900-4DC1-08E53052AA3D}"/>
              </a:ext>
            </a:extLst>
          </p:cNvPr>
          <p:cNvSpPr>
            <a:spLocks noGrp="1"/>
          </p:cNvSpPr>
          <p:nvPr>
            <p:ph sz="quarter" idx="14"/>
          </p:nvPr>
        </p:nvSpPr>
        <p:spPr>
          <a:xfrm>
            <a:off x="769938" y="2081213"/>
            <a:ext cx="10545762" cy="4149725"/>
          </a:xfrm>
        </p:spPr>
        <p:txBody>
          <a:bodyPr/>
          <a:lstStyle/>
          <a:p>
            <a:pPr marL="0" indent="0">
              <a:buNone/>
            </a:pPr>
            <a:r>
              <a:rPr lang="en-US" dirty="0"/>
              <a:t>Critical thinking goes beyond just understanding and describing. It involves </a:t>
            </a:r>
            <a:r>
              <a:rPr lang="en-US" u="sng" dirty="0"/>
              <a:t>evaluating</a:t>
            </a:r>
            <a:r>
              <a:rPr lang="en-US" dirty="0"/>
              <a:t> quality evidence in the field to come to an </a:t>
            </a:r>
            <a:r>
              <a:rPr lang="en-US" u="sng" dirty="0"/>
              <a:t>informed</a:t>
            </a:r>
            <a:r>
              <a:rPr lang="en-US" dirty="0"/>
              <a:t> conclusion and considering the </a:t>
            </a:r>
            <a:r>
              <a:rPr lang="en-US" u="sng" dirty="0"/>
              <a:t>implications</a:t>
            </a:r>
            <a:r>
              <a:rPr lang="en-US" dirty="0"/>
              <a:t> of relevant research for understanding the topic.</a:t>
            </a:r>
          </a:p>
          <a:p>
            <a:pPr marL="0" indent="0">
              <a:buNone/>
            </a:pPr>
            <a:endParaRPr lang="en-US" dirty="0"/>
          </a:p>
          <a:p>
            <a:pPr marL="0" indent="0">
              <a:buNone/>
            </a:pPr>
            <a:r>
              <a:rPr lang="en-US" dirty="0"/>
              <a:t>If</a:t>
            </a:r>
            <a:r>
              <a:rPr lang="en-US" dirty="0">
                <a:solidFill>
                  <a:srgbClr val="FFC000"/>
                </a:solidFill>
              </a:rPr>
              <a:t> Description</a:t>
            </a:r>
            <a:r>
              <a:rPr lang="en-US" dirty="0"/>
              <a:t> is the </a:t>
            </a:r>
            <a:r>
              <a:rPr lang="en-US" dirty="0">
                <a:solidFill>
                  <a:srgbClr val="FFC000"/>
                </a:solidFill>
              </a:rPr>
              <a:t>What</a:t>
            </a:r>
          </a:p>
          <a:p>
            <a:pPr marL="0" indent="0">
              <a:buNone/>
            </a:pPr>
            <a:endParaRPr lang="en-US" dirty="0">
              <a:solidFill>
                <a:srgbClr val="FFC000"/>
              </a:solidFill>
            </a:endParaRPr>
          </a:p>
          <a:p>
            <a:pPr marL="0" indent="0">
              <a:buNone/>
            </a:pPr>
            <a:r>
              <a:rPr lang="en-US" dirty="0">
                <a:solidFill>
                  <a:srgbClr val="FFC000"/>
                </a:solidFill>
              </a:rPr>
              <a:t>Critical analysis </a:t>
            </a:r>
            <a:r>
              <a:rPr lang="en-US" dirty="0"/>
              <a:t>is the </a:t>
            </a:r>
            <a:r>
              <a:rPr lang="en-US" dirty="0">
                <a:solidFill>
                  <a:srgbClr val="FFC000"/>
                </a:solidFill>
              </a:rPr>
              <a:t>Why, How, Because, So What </a:t>
            </a:r>
            <a:r>
              <a:rPr lang="en-US" dirty="0" err="1"/>
              <a:t>etc</a:t>
            </a:r>
            <a:endParaRPr lang="en-NZ" dirty="0"/>
          </a:p>
        </p:txBody>
      </p:sp>
    </p:spTree>
    <p:custDataLst>
      <p:tags r:id="rId1"/>
    </p:custDataLst>
    <p:extLst>
      <p:ext uri="{BB962C8B-B14F-4D97-AF65-F5344CB8AC3E}">
        <p14:creationId xmlns:p14="http://schemas.microsoft.com/office/powerpoint/2010/main" val="4020419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A760D4F6-A32B-591A-0CF9-6EEACBB97FA4}"/>
              </a:ext>
            </a:extLst>
          </p:cNvPr>
          <p:cNvSpPr>
            <a:spLocks noGrp="1"/>
          </p:cNvSpPr>
          <p:nvPr>
            <p:ph type="body" sz="quarter" idx="10"/>
          </p:nvPr>
        </p:nvSpPr>
        <p:spPr>
          <a:xfrm>
            <a:off x="769938" y="1370013"/>
            <a:ext cx="10545762" cy="403225"/>
          </a:xfrm>
        </p:spPr>
        <p:txBody>
          <a:bodyPr/>
          <a:lstStyle/>
          <a:p>
            <a:r>
              <a:rPr lang="en-US" b="1" dirty="0">
                <a:solidFill>
                  <a:srgbClr val="FFC000"/>
                </a:solidFill>
              </a:rPr>
              <a:t>What is description?</a:t>
            </a:r>
            <a:endParaRPr lang="en-NZ" b="1" dirty="0">
              <a:solidFill>
                <a:srgbClr val="FFC000"/>
              </a:solidFill>
            </a:endParaRPr>
          </a:p>
        </p:txBody>
      </p:sp>
      <p:sp>
        <p:nvSpPr>
          <p:cNvPr id="5" name="Content Placeholder 1">
            <a:extLst>
              <a:ext uri="{FF2B5EF4-FFF2-40B4-BE49-F238E27FC236}">
                <a16:creationId xmlns:a16="http://schemas.microsoft.com/office/drawing/2014/main" id="{5BB6D29F-F4B9-B5B1-A323-08D34C366895}"/>
              </a:ext>
            </a:extLst>
          </p:cNvPr>
          <p:cNvSpPr>
            <a:spLocks noGrp="1"/>
          </p:cNvSpPr>
          <p:nvPr>
            <p:ph sz="quarter" idx="14"/>
          </p:nvPr>
        </p:nvSpPr>
        <p:spPr>
          <a:xfrm>
            <a:off x="769938" y="2081213"/>
            <a:ext cx="10545762" cy="4149725"/>
          </a:xfrm>
        </p:spPr>
        <p:txBody>
          <a:bodyPr/>
          <a:lstStyle/>
          <a:p>
            <a:pPr marL="0" indent="0">
              <a:buNone/>
            </a:pPr>
            <a:r>
              <a:rPr lang="en-US" dirty="0"/>
              <a:t>Assignments often require </a:t>
            </a:r>
            <a:r>
              <a:rPr lang="en-US" i="1" dirty="0"/>
              <a:t>some </a:t>
            </a:r>
            <a:r>
              <a:rPr lang="en-US" dirty="0"/>
              <a:t>description. For example:</a:t>
            </a:r>
          </a:p>
          <a:p>
            <a:r>
              <a:rPr lang="en-US" dirty="0"/>
              <a:t>Definitions of theories, concepts, or methods</a:t>
            </a:r>
          </a:p>
          <a:p>
            <a:r>
              <a:rPr lang="en-US" dirty="0"/>
              <a:t>Description of background information (e.g., introductory contextual overview)</a:t>
            </a:r>
          </a:p>
          <a:p>
            <a:r>
              <a:rPr lang="en-US" dirty="0"/>
              <a:t>Description of study or test results (what was found)</a:t>
            </a:r>
          </a:p>
          <a:p>
            <a:r>
              <a:rPr lang="en-US" dirty="0"/>
              <a:t>Reflection on clinical or educational placement (what you did)</a:t>
            </a:r>
          </a:p>
          <a:p>
            <a:r>
              <a:rPr lang="en-US" dirty="0"/>
              <a:t>Summaries of film, television, or novel plots</a:t>
            </a:r>
          </a:p>
          <a:p>
            <a:pPr marL="0" indent="0">
              <a:buNone/>
            </a:pPr>
            <a:endParaRPr lang="en-US" dirty="0"/>
          </a:p>
          <a:p>
            <a:endParaRPr lang="en-US" dirty="0"/>
          </a:p>
          <a:p>
            <a:pPr marL="0" indent="0">
              <a:buNone/>
            </a:pPr>
            <a:r>
              <a:rPr lang="en-US" dirty="0">
                <a:solidFill>
                  <a:srgbClr val="FFC000"/>
                </a:solidFill>
              </a:rPr>
              <a:t>What is described and how you will describe it will vary for different topics. Descriptions, however, are generally brief with the bulk of marks awarded for critical depth.</a:t>
            </a:r>
            <a:endParaRPr lang="en-NZ" dirty="0">
              <a:solidFill>
                <a:srgbClr val="FFC000"/>
              </a:solidFill>
            </a:endParaRPr>
          </a:p>
        </p:txBody>
      </p:sp>
    </p:spTree>
    <p:custDataLst>
      <p:tags r:id="rId1"/>
    </p:custDataLst>
    <p:extLst>
      <p:ext uri="{BB962C8B-B14F-4D97-AF65-F5344CB8AC3E}">
        <p14:creationId xmlns:p14="http://schemas.microsoft.com/office/powerpoint/2010/main" val="457543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7">
            <a:extLst>
              <a:ext uri="{FF2B5EF4-FFF2-40B4-BE49-F238E27FC236}">
                <a16:creationId xmlns:a16="http://schemas.microsoft.com/office/drawing/2014/main" id="{F170ECED-A736-D2F5-2467-DB6FD7E99D63}"/>
              </a:ext>
            </a:extLst>
          </p:cNvPr>
          <p:cNvSpPr txBox="1">
            <a:spLocks noGrp="1" noChangeArrowheads="1"/>
          </p:cNvSpPr>
          <p:nvPr>
            <p:ph sz="quarter" idx="14"/>
          </p:nvPr>
        </p:nvSpPr>
        <p:spPr bwMode="auto">
          <a:xfrm>
            <a:off x="823119" y="1768392"/>
            <a:ext cx="10545762" cy="388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rgbClr val="020001"/>
                </a:solidFill>
                <a:latin typeface="Times New Roman" pitchFamily="18" charset="0"/>
              </a:defRPr>
            </a:lvl1pPr>
            <a:lvl2pPr marL="742950" indent="-285750">
              <a:defRPr sz="2400" b="1">
                <a:solidFill>
                  <a:srgbClr val="020001"/>
                </a:solidFill>
                <a:latin typeface="Times New Roman" pitchFamily="18" charset="0"/>
              </a:defRPr>
            </a:lvl2pPr>
            <a:lvl3pPr marL="1143000" indent="-228600">
              <a:defRPr sz="2400" b="1">
                <a:solidFill>
                  <a:srgbClr val="020001"/>
                </a:solidFill>
                <a:latin typeface="Times New Roman" pitchFamily="18" charset="0"/>
              </a:defRPr>
            </a:lvl3pPr>
            <a:lvl4pPr marL="1600200" indent="-228600">
              <a:defRPr sz="2400" b="1">
                <a:solidFill>
                  <a:srgbClr val="020001"/>
                </a:solidFill>
                <a:latin typeface="Times New Roman" pitchFamily="18" charset="0"/>
              </a:defRPr>
            </a:lvl4pPr>
            <a:lvl5pPr marL="2057400" indent="-228600">
              <a:defRPr sz="2400" b="1">
                <a:solidFill>
                  <a:srgbClr val="020001"/>
                </a:solidFill>
                <a:latin typeface="Times New Roman" pitchFamily="18" charset="0"/>
              </a:defRPr>
            </a:lvl5pPr>
            <a:lvl6pPr marL="2514600" indent="-228600" eaLnBrk="0" fontAlgn="base" hangingPunct="0">
              <a:spcBef>
                <a:spcPct val="50000"/>
              </a:spcBef>
              <a:spcAft>
                <a:spcPct val="0"/>
              </a:spcAft>
              <a:defRPr sz="2400" b="1">
                <a:solidFill>
                  <a:srgbClr val="020001"/>
                </a:solidFill>
                <a:latin typeface="Times New Roman" pitchFamily="18" charset="0"/>
              </a:defRPr>
            </a:lvl6pPr>
            <a:lvl7pPr marL="2971800" indent="-228600" eaLnBrk="0" fontAlgn="base" hangingPunct="0">
              <a:spcBef>
                <a:spcPct val="50000"/>
              </a:spcBef>
              <a:spcAft>
                <a:spcPct val="0"/>
              </a:spcAft>
              <a:defRPr sz="2400" b="1">
                <a:solidFill>
                  <a:srgbClr val="020001"/>
                </a:solidFill>
                <a:latin typeface="Times New Roman" pitchFamily="18" charset="0"/>
              </a:defRPr>
            </a:lvl7pPr>
            <a:lvl8pPr marL="3429000" indent="-228600" eaLnBrk="0" fontAlgn="base" hangingPunct="0">
              <a:spcBef>
                <a:spcPct val="50000"/>
              </a:spcBef>
              <a:spcAft>
                <a:spcPct val="0"/>
              </a:spcAft>
              <a:defRPr sz="2400" b="1">
                <a:solidFill>
                  <a:srgbClr val="020001"/>
                </a:solidFill>
                <a:latin typeface="Times New Roman" pitchFamily="18" charset="0"/>
              </a:defRPr>
            </a:lvl8pPr>
            <a:lvl9pPr marL="3886200" indent="-228600" eaLnBrk="0" fontAlgn="base" hangingPunct="0">
              <a:spcBef>
                <a:spcPct val="50000"/>
              </a:spcBef>
              <a:spcAft>
                <a:spcPct val="0"/>
              </a:spcAft>
              <a:defRPr sz="2400" b="1">
                <a:solidFill>
                  <a:srgbClr val="020001"/>
                </a:solidFill>
                <a:latin typeface="Times New Roman" pitchFamily="18" charset="0"/>
              </a:defRPr>
            </a:lvl9pPr>
          </a:lstStyle>
          <a:p>
            <a:pPr marL="0" indent="0" algn="just" fontAlgn="base">
              <a:spcBef>
                <a:spcPct val="0"/>
              </a:spcBef>
              <a:spcAft>
                <a:spcPct val="0"/>
              </a:spcAft>
              <a:buNone/>
              <a:defRPr/>
            </a:pPr>
            <a:r>
              <a:rPr lang="en-US" altLang="en-US" dirty="0">
                <a:solidFill>
                  <a:srgbClr val="E4A024"/>
                </a:solidFill>
                <a:latin typeface="Verdana" panose="020B0604030504040204" pitchFamily="34" charset="0"/>
                <a:ea typeface="Verdana" panose="020B0604030504040204" pitchFamily="34" charset="0"/>
                <a:cs typeface="Verdana" panose="020B0604030504040204" pitchFamily="34" charset="0"/>
              </a:rPr>
              <a:t>Example: Description of results</a:t>
            </a:r>
          </a:p>
          <a:p>
            <a:pPr algn="just" fontAlgn="base">
              <a:spcBef>
                <a:spcPct val="0"/>
              </a:spcBef>
              <a:spcAft>
                <a:spcPct val="0"/>
              </a:spcAft>
              <a:defRPr/>
            </a:pPr>
            <a:endParaRPr lang="en-US" altLang="en-US" dirty="0">
              <a:solidFill>
                <a:srgbClr val="E4A024"/>
              </a:solidFill>
              <a:latin typeface="Verdana" panose="020B0604030504040204" pitchFamily="34" charset="0"/>
              <a:ea typeface="Verdana" panose="020B0604030504040204" pitchFamily="34" charset="0"/>
              <a:cs typeface="Verdana" panose="020B0604030504040204" pitchFamily="34" charset="0"/>
            </a:endParaRPr>
          </a:p>
          <a:p>
            <a:pPr algn="just" fontAlgn="base">
              <a:spcBef>
                <a:spcPct val="0"/>
              </a:spcBef>
              <a:spcAft>
                <a:spcPct val="0"/>
              </a:spcAft>
              <a:defRPr/>
            </a:pPr>
            <a:r>
              <a:rPr lang="en-AU" dirty="0" err="1">
                <a:solidFill>
                  <a:srgbClr val="FFFFFF"/>
                </a:solidFill>
              </a:rPr>
              <a:t>Stenlund</a:t>
            </a:r>
            <a:r>
              <a:rPr lang="en-AU" dirty="0">
                <a:solidFill>
                  <a:srgbClr val="FFFFFF"/>
                </a:solidFill>
              </a:rPr>
              <a:t> et al.’s (2009) randomised controlled trial examined the effects of a cognitively orientated behavioural rehabilitation program and qigong practice (program A) versus qigong practice alone (program B), on psychological variables and sick leave rates in patients with burnout related to workplace stress. Results showed significantly reduced stress behaviour, less fatigue and reduced depression, anxiety and obsessive-compulsive symptoms. Effect size was greater in group A than B. A significant reduction in sick leave rates was found for both groups. </a:t>
            </a:r>
          </a:p>
          <a:p>
            <a:pPr algn="just" fontAlgn="base">
              <a:spcBef>
                <a:spcPct val="0"/>
              </a:spcBef>
              <a:spcAft>
                <a:spcPct val="0"/>
              </a:spcAft>
              <a:defRPr/>
            </a:pPr>
            <a:endParaRPr lang="en-US" altLang="en-US" sz="1800" dirty="0">
              <a:solidFill>
                <a:srgbClr val="FFFFFF"/>
              </a:solidFill>
              <a:latin typeface="Verdana" pitchFamily="34" charset="0"/>
              <a:ea typeface="MS PGothic" pitchFamily="34" charset="-128"/>
            </a:endParaRPr>
          </a:p>
          <a:p>
            <a:pPr algn="just" fontAlgn="base">
              <a:spcBef>
                <a:spcPct val="0"/>
              </a:spcBef>
              <a:spcAft>
                <a:spcPct val="0"/>
              </a:spcAft>
              <a:defRPr/>
            </a:pPr>
            <a:endParaRPr lang="en-NZ" altLang="en-US" sz="1600" dirty="0">
              <a:solidFill>
                <a:srgbClr val="FFFFFF"/>
              </a:solidFill>
              <a:latin typeface="Verdana" panose="020B0604030504040204" pitchFamily="34" charset="0"/>
              <a:ea typeface="Verdana" panose="020B0604030504040204" pitchFamily="34" charset="0"/>
              <a:cs typeface="Verdana" panose="020B0604030504040204" pitchFamily="34" charset="0"/>
            </a:endParaRPr>
          </a:p>
        </p:txBody>
      </p:sp>
    </p:spTree>
    <p:custDataLst>
      <p:tags r:id="rId1"/>
    </p:custDataLst>
    <p:extLst>
      <p:ext uri="{BB962C8B-B14F-4D97-AF65-F5344CB8AC3E}">
        <p14:creationId xmlns:p14="http://schemas.microsoft.com/office/powerpoint/2010/main" val="286796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18DDF615-3B97-A401-BD53-35258529B914}"/>
              </a:ext>
            </a:extLst>
          </p:cNvPr>
          <p:cNvSpPr>
            <a:spLocks noGrp="1"/>
          </p:cNvSpPr>
          <p:nvPr>
            <p:ph type="body" sz="quarter" idx="10"/>
          </p:nvPr>
        </p:nvSpPr>
        <p:spPr>
          <a:xfrm>
            <a:off x="823119" y="1530434"/>
            <a:ext cx="10545762" cy="403225"/>
          </a:xfrm>
        </p:spPr>
        <p:txBody>
          <a:bodyPr/>
          <a:lstStyle/>
          <a:p>
            <a:r>
              <a:rPr lang="en-US" dirty="0">
                <a:solidFill>
                  <a:srgbClr val="FFC000"/>
                </a:solidFill>
              </a:rPr>
              <a:t>Why isn’t description enough? </a:t>
            </a:r>
            <a:endParaRPr lang="en-NZ" dirty="0">
              <a:solidFill>
                <a:srgbClr val="FFC000"/>
              </a:solidFill>
            </a:endParaRPr>
          </a:p>
        </p:txBody>
      </p:sp>
      <p:sp>
        <p:nvSpPr>
          <p:cNvPr id="5" name="Content Placeholder 1">
            <a:extLst>
              <a:ext uri="{FF2B5EF4-FFF2-40B4-BE49-F238E27FC236}">
                <a16:creationId xmlns:a16="http://schemas.microsoft.com/office/drawing/2014/main" id="{E189A3C3-9565-F337-9F79-0D567A4588EE}"/>
              </a:ext>
            </a:extLst>
          </p:cNvPr>
          <p:cNvSpPr>
            <a:spLocks noGrp="1"/>
          </p:cNvSpPr>
          <p:nvPr>
            <p:ph sz="quarter" idx="14"/>
          </p:nvPr>
        </p:nvSpPr>
        <p:spPr>
          <a:xfrm>
            <a:off x="823119" y="2273719"/>
            <a:ext cx="10545762" cy="4149725"/>
          </a:xfrm>
        </p:spPr>
        <p:txBody>
          <a:bodyPr>
            <a:normAutofit/>
          </a:bodyPr>
          <a:lstStyle/>
          <a:p>
            <a:r>
              <a:rPr lang="en-US" sz="1800" dirty="0"/>
              <a:t>It just repeats what is in lectures/readings</a:t>
            </a:r>
          </a:p>
          <a:p>
            <a:r>
              <a:rPr lang="en-US" sz="1800" dirty="0"/>
              <a:t>Without critical analysis it can be unclear if the topic has been fully understood</a:t>
            </a:r>
          </a:p>
          <a:p>
            <a:r>
              <a:rPr lang="en-US" sz="1800" dirty="0"/>
              <a:t>It doesn’t show evidence of personal synthesis</a:t>
            </a:r>
          </a:p>
          <a:p>
            <a:r>
              <a:rPr lang="en-US" sz="1800" dirty="0"/>
              <a:t>It doesn’t provide an appraisal/evaluation</a:t>
            </a:r>
          </a:p>
          <a:p>
            <a:r>
              <a:rPr lang="en-US" sz="1800" dirty="0"/>
              <a:t>It doesn’t show any originality</a:t>
            </a:r>
          </a:p>
          <a:p>
            <a:r>
              <a:rPr lang="en-US" sz="1800" dirty="0"/>
              <a:t>It doesn’t indicate what conclusion should be reached</a:t>
            </a:r>
            <a:endParaRPr lang="en-NZ" sz="1800" dirty="0"/>
          </a:p>
        </p:txBody>
      </p:sp>
    </p:spTree>
    <p:custDataLst>
      <p:tags r:id="rId1"/>
    </p:custDataLst>
    <p:extLst>
      <p:ext uri="{BB962C8B-B14F-4D97-AF65-F5344CB8AC3E}">
        <p14:creationId xmlns:p14="http://schemas.microsoft.com/office/powerpoint/2010/main" val="276349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D4D398E7-A8C3-42E5-7F9F-1226E38B0892}"/>
              </a:ext>
            </a:extLst>
          </p:cNvPr>
          <p:cNvSpPr>
            <a:spLocks noGrp="1"/>
          </p:cNvSpPr>
          <p:nvPr>
            <p:ph type="body" sz="quarter" idx="10"/>
          </p:nvPr>
        </p:nvSpPr>
        <p:spPr>
          <a:xfrm>
            <a:off x="769938" y="1206823"/>
            <a:ext cx="10545762" cy="403225"/>
          </a:xfrm>
        </p:spPr>
        <p:txBody>
          <a:bodyPr/>
          <a:lstStyle/>
          <a:p>
            <a:r>
              <a:rPr lang="en-US" sz="2400" b="1" dirty="0">
                <a:solidFill>
                  <a:srgbClr val="FFC000"/>
                </a:solidFill>
              </a:rPr>
              <a:t>The difference between description and analysis. Make the shift</a:t>
            </a:r>
            <a:endParaRPr lang="en-NZ" sz="2400" b="1" dirty="0">
              <a:solidFill>
                <a:srgbClr val="FFC000"/>
              </a:solidFill>
            </a:endParaRPr>
          </a:p>
        </p:txBody>
      </p:sp>
      <p:sp>
        <p:nvSpPr>
          <p:cNvPr id="5" name="Text Box 7">
            <a:extLst>
              <a:ext uri="{FF2B5EF4-FFF2-40B4-BE49-F238E27FC236}">
                <a16:creationId xmlns:a16="http://schemas.microsoft.com/office/drawing/2014/main" id="{76DCD9BE-7E69-6575-96CF-87CB934C7A79}"/>
              </a:ext>
            </a:extLst>
          </p:cNvPr>
          <p:cNvSpPr txBox="1">
            <a:spLocks noGrp="1" noChangeArrowheads="1"/>
          </p:cNvSpPr>
          <p:nvPr>
            <p:ph sz="quarter" idx="14"/>
          </p:nvPr>
        </p:nvSpPr>
        <p:spPr bwMode="auto">
          <a:xfrm>
            <a:off x="823119" y="1610048"/>
            <a:ext cx="10545762" cy="4494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b="1">
                <a:solidFill>
                  <a:srgbClr val="020001"/>
                </a:solidFill>
                <a:latin typeface="Times New Roman" pitchFamily="18" charset="0"/>
              </a:defRPr>
            </a:lvl1pPr>
            <a:lvl2pPr marL="742950" indent="-285750">
              <a:defRPr sz="2400" b="1">
                <a:solidFill>
                  <a:srgbClr val="020001"/>
                </a:solidFill>
                <a:latin typeface="Times New Roman" pitchFamily="18" charset="0"/>
              </a:defRPr>
            </a:lvl2pPr>
            <a:lvl3pPr marL="1143000" indent="-228600">
              <a:defRPr sz="2400" b="1">
                <a:solidFill>
                  <a:srgbClr val="020001"/>
                </a:solidFill>
                <a:latin typeface="Times New Roman" pitchFamily="18" charset="0"/>
              </a:defRPr>
            </a:lvl3pPr>
            <a:lvl4pPr marL="1600200" indent="-228600">
              <a:defRPr sz="2400" b="1">
                <a:solidFill>
                  <a:srgbClr val="020001"/>
                </a:solidFill>
                <a:latin typeface="Times New Roman" pitchFamily="18" charset="0"/>
              </a:defRPr>
            </a:lvl4pPr>
            <a:lvl5pPr marL="2057400" indent="-228600">
              <a:defRPr sz="2400" b="1">
                <a:solidFill>
                  <a:srgbClr val="020001"/>
                </a:solidFill>
                <a:latin typeface="Times New Roman" pitchFamily="18" charset="0"/>
              </a:defRPr>
            </a:lvl5pPr>
            <a:lvl6pPr marL="2514600" indent="-228600" eaLnBrk="0" fontAlgn="base" hangingPunct="0">
              <a:spcBef>
                <a:spcPct val="50000"/>
              </a:spcBef>
              <a:spcAft>
                <a:spcPct val="0"/>
              </a:spcAft>
              <a:defRPr sz="2400" b="1">
                <a:solidFill>
                  <a:srgbClr val="020001"/>
                </a:solidFill>
                <a:latin typeface="Times New Roman" pitchFamily="18" charset="0"/>
              </a:defRPr>
            </a:lvl6pPr>
            <a:lvl7pPr marL="2971800" indent="-228600" eaLnBrk="0" fontAlgn="base" hangingPunct="0">
              <a:spcBef>
                <a:spcPct val="50000"/>
              </a:spcBef>
              <a:spcAft>
                <a:spcPct val="0"/>
              </a:spcAft>
              <a:defRPr sz="2400" b="1">
                <a:solidFill>
                  <a:srgbClr val="020001"/>
                </a:solidFill>
                <a:latin typeface="Times New Roman" pitchFamily="18" charset="0"/>
              </a:defRPr>
            </a:lvl7pPr>
            <a:lvl8pPr marL="3429000" indent="-228600" eaLnBrk="0" fontAlgn="base" hangingPunct="0">
              <a:spcBef>
                <a:spcPct val="50000"/>
              </a:spcBef>
              <a:spcAft>
                <a:spcPct val="0"/>
              </a:spcAft>
              <a:defRPr sz="2400" b="1">
                <a:solidFill>
                  <a:srgbClr val="020001"/>
                </a:solidFill>
                <a:latin typeface="Times New Roman" pitchFamily="18" charset="0"/>
              </a:defRPr>
            </a:lvl8pPr>
            <a:lvl9pPr marL="3886200" indent="-228600" eaLnBrk="0" fontAlgn="base" hangingPunct="0">
              <a:spcBef>
                <a:spcPct val="50000"/>
              </a:spcBef>
              <a:spcAft>
                <a:spcPct val="0"/>
              </a:spcAft>
              <a:defRPr sz="2400" b="1">
                <a:solidFill>
                  <a:srgbClr val="020001"/>
                </a:solidFill>
                <a:latin typeface="Times New Roman" pitchFamily="18" charset="0"/>
              </a:defRPr>
            </a:lvl9pPr>
          </a:lstStyle>
          <a:p>
            <a:pPr marL="0" indent="0" algn="just">
              <a:buNone/>
            </a:pPr>
            <a:r>
              <a:rPr lang="en-NZ" sz="1800" dirty="0">
                <a:solidFill>
                  <a:schemeClr val="bg1"/>
                </a:solidFill>
              </a:rPr>
              <a:t>Descriptive writing:</a:t>
            </a:r>
          </a:p>
          <a:p>
            <a:pPr algn="just"/>
            <a:endParaRPr lang="en-NZ" sz="1800" dirty="0">
              <a:solidFill>
                <a:schemeClr val="bg1"/>
              </a:solidFill>
            </a:endParaRPr>
          </a:p>
          <a:p>
            <a:pPr marL="342900" indent="-342900" eaLnBrk="0" hangingPunct="0">
              <a:buFont typeface="Arial" panose="020B0604020202020204" pitchFamily="34" charset="0"/>
              <a:buChar char="•"/>
            </a:pPr>
            <a:r>
              <a:rPr lang="en-NZ" sz="1800" dirty="0">
                <a:solidFill>
                  <a:schemeClr val="bg1"/>
                </a:solidFill>
              </a:rPr>
              <a:t>states what happened  </a:t>
            </a:r>
          </a:p>
          <a:p>
            <a:pPr marL="342900" indent="-342900" eaLnBrk="0" hangingPunct="0">
              <a:buFont typeface="Arial" panose="020B0604020202020204" pitchFamily="34" charset="0"/>
              <a:buChar char="•"/>
            </a:pPr>
            <a:r>
              <a:rPr lang="en-NZ" sz="1800" dirty="0">
                <a:solidFill>
                  <a:schemeClr val="bg1"/>
                </a:solidFill>
              </a:rPr>
              <a:t>gives information</a:t>
            </a:r>
          </a:p>
          <a:p>
            <a:pPr marL="342900" indent="-342900" eaLnBrk="0" hangingPunct="0">
              <a:buFont typeface="Arial" panose="020B0604020202020204" pitchFamily="34" charset="0"/>
              <a:buChar char="•"/>
            </a:pPr>
            <a:r>
              <a:rPr lang="en-NZ" sz="1800" dirty="0">
                <a:solidFill>
                  <a:schemeClr val="bg1"/>
                </a:solidFill>
              </a:rPr>
              <a:t>lists details</a:t>
            </a:r>
          </a:p>
          <a:p>
            <a:pPr marL="342900" indent="-342900" eaLnBrk="0" hangingPunct="0">
              <a:buFont typeface="Arial" panose="020B0604020202020204" pitchFamily="34" charset="0"/>
              <a:buChar char="•"/>
            </a:pPr>
            <a:r>
              <a:rPr lang="en-NZ" sz="1800" dirty="0">
                <a:solidFill>
                  <a:schemeClr val="bg1"/>
                </a:solidFill>
              </a:rPr>
              <a:t>explains how something works </a:t>
            </a:r>
          </a:p>
          <a:p>
            <a:pPr marL="342900" indent="-342900" eaLnBrk="0" hangingPunct="0">
              <a:buFont typeface="Arial" panose="020B0604020202020204" pitchFamily="34" charset="0"/>
              <a:buChar char="•"/>
            </a:pPr>
            <a:r>
              <a:rPr lang="en-NZ" sz="1800" dirty="0">
                <a:solidFill>
                  <a:schemeClr val="bg1"/>
                </a:solidFill>
              </a:rPr>
              <a:t>states what something is like</a:t>
            </a:r>
          </a:p>
          <a:p>
            <a:pPr marL="342900" indent="-342900" eaLnBrk="0" hangingPunct="0">
              <a:buFont typeface="Arial" panose="020B0604020202020204" pitchFamily="34" charset="0"/>
              <a:buChar char="•"/>
            </a:pPr>
            <a:r>
              <a:rPr lang="en-NZ" sz="1800" dirty="0">
                <a:solidFill>
                  <a:schemeClr val="bg1"/>
                </a:solidFill>
              </a:rPr>
              <a:t>states the order in which things happened </a:t>
            </a:r>
          </a:p>
          <a:p>
            <a:pPr marL="342900" indent="-342900" eaLnBrk="0" hangingPunct="0">
              <a:buFont typeface="Arial" panose="020B0604020202020204" pitchFamily="34" charset="0"/>
              <a:buChar char="•"/>
            </a:pPr>
            <a:r>
              <a:rPr lang="en-NZ" sz="1800" dirty="0">
                <a:solidFill>
                  <a:schemeClr val="bg1"/>
                </a:solidFill>
              </a:rPr>
              <a:t>says how to do something</a:t>
            </a:r>
          </a:p>
          <a:p>
            <a:pPr marL="342900" indent="-342900" eaLnBrk="0" hangingPunct="0">
              <a:buFont typeface="Arial" panose="020B0604020202020204" pitchFamily="34" charset="0"/>
              <a:buChar char="•"/>
            </a:pPr>
            <a:r>
              <a:rPr lang="en-NZ" sz="1800" dirty="0">
                <a:solidFill>
                  <a:schemeClr val="bg1"/>
                </a:solidFill>
              </a:rPr>
              <a:t>explains what a theory says</a:t>
            </a:r>
          </a:p>
          <a:p>
            <a:pPr marL="342900" indent="-342900" eaLnBrk="0" hangingPunct="0">
              <a:buFont typeface="Arial" panose="020B0604020202020204" pitchFamily="34" charset="0"/>
              <a:buChar char="•"/>
            </a:pPr>
            <a:r>
              <a:rPr lang="en-NZ" sz="1800" dirty="0">
                <a:solidFill>
                  <a:schemeClr val="bg1"/>
                </a:solidFill>
              </a:rPr>
              <a:t>notes the method used</a:t>
            </a:r>
          </a:p>
          <a:p>
            <a:pPr marL="342900" indent="-342900" eaLnBrk="0" hangingPunct="0">
              <a:buFont typeface="Arial" panose="020B0604020202020204" pitchFamily="34" charset="0"/>
              <a:buChar char="•"/>
            </a:pPr>
            <a:r>
              <a:rPr lang="en-NZ" sz="1800" dirty="0">
                <a:solidFill>
                  <a:schemeClr val="bg1"/>
                </a:solidFill>
              </a:rPr>
              <a:t>says when something occurred</a:t>
            </a:r>
          </a:p>
        </p:txBody>
      </p:sp>
      <p:sp>
        <p:nvSpPr>
          <p:cNvPr id="6" name="TextBox 5">
            <a:extLst>
              <a:ext uri="{FF2B5EF4-FFF2-40B4-BE49-F238E27FC236}">
                <a16:creationId xmlns:a16="http://schemas.microsoft.com/office/drawing/2014/main" id="{0C1A66DB-9E17-A500-6ED6-ED41672CECFC}"/>
              </a:ext>
            </a:extLst>
          </p:cNvPr>
          <p:cNvSpPr txBox="1"/>
          <p:nvPr/>
        </p:nvSpPr>
        <p:spPr>
          <a:xfrm>
            <a:off x="6251367" y="1703407"/>
            <a:ext cx="4829911" cy="440120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Critical analytical writing: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endParaRP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makes reasoned judgements</a:t>
            </a: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examines assumptions, premises, and conclusions</a:t>
            </a: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argues a case according to the evidence</a:t>
            </a: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draws conclusions</a:t>
            </a: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evaluates evidence</a:t>
            </a: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evaluates theories</a:t>
            </a: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weighs up information</a:t>
            </a: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indicates why something will work (best)</a:t>
            </a: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evaluates strengths and weaknesses</a:t>
            </a: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identifies the significance</a:t>
            </a:r>
          </a:p>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endParaRPr>
          </a:p>
          <a:p>
            <a:pPr marL="342900" marR="0" lvl="0" indent="-342900" algn="l" defTabSz="914400" rtl="0" eaLnBrk="0" fontAlgn="auto" latinLnBrk="0" hangingPunct="0">
              <a:lnSpc>
                <a:spcPct val="100000"/>
              </a:lnSpc>
              <a:spcBef>
                <a:spcPts val="0"/>
              </a:spcBef>
              <a:spcAft>
                <a:spcPts val="0"/>
              </a:spcAft>
              <a:buClrTx/>
              <a:buSzTx/>
              <a:buFont typeface="Arial" panose="020B0604020202020204" pitchFamily="34" charset="0"/>
              <a:buChar char="•"/>
              <a:tabLst/>
              <a:defRPr/>
            </a:pPr>
            <a:endParaRPr kumimoji="0" lang="en-NZ" sz="1000" b="1" i="0" u="none" strike="noStrike" kern="1200" cap="none" spc="0" normalizeH="0" baseline="0" noProof="0" dirty="0">
              <a:ln>
                <a:noFill/>
              </a:ln>
              <a:solidFill>
                <a:srgbClr val="FFFFFF"/>
              </a:solidFill>
              <a:effectLst/>
              <a:uLnTx/>
              <a:uFillTx/>
              <a:latin typeface="Times New Roman" pitchFamily="18" charset="0"/>
              <a:ea typeface="+mn-ea"/>
              <a:cs typeface="+mn-cs"/>
            </a:endParaRPr>
          </a:p>
          <a:p>
            <a:pPr marL="0" marR="0" lvl="0" indent="0" algn="l" defTabSz="914400" rtl="0" eaLnBrk="0" fontAlgn="auto" latinLnBrk="0" hangingPunct="0">
              <a:lnSpc>
                <a:spcPct val="100000"/>
              </a:lnSpc>
              <a:spcBef>
                <a:spcPts val="0"/>
              </a:spcBef>
              <a:spcAft>
                <a:spcPts val="0"/>
              </a:spcAft>
              <a:buClrTx/>
              <a:buSzTx/>
              <a:buFontTx/>
              <a:buNone/>
              <a:tabLst/>
              <a:defRPr/>
            </a:pPr>
            <a:r>
              <a:rPr kumimoji="0" lang="en-NZ" sz="1800" b="1" i="0" u="none" strike="noStrike" kern="1200" cap="none" spc="0" normalizeH="0" baseline="0" noProof="0" dirty="0">
                <a:ln>
                  <a:noFill/>
                </a:ln>
                <a:solidFill>
                  <a:srgbClr val="FFFFFF"/>
                </a:solidFill>
                <a:effectLst/>
                <a:uLnTx/>
                <a:uFillTx/>
                <a:latin typeface="Times New Roman" pitchFamily="18" charset="0"/>
                <a:ea typeface="+mn-ea"/>
                <a:cs typeface="+mn-cs"/>
              </a:rPr>
              <a:t>Adapted from: (Cottrell, 2008)</a:t>
            </a:r>
          </a:p>
        </p:txBody>
      </p:sp>
    </p:spTree>
    <p:custDataLst>
      <p:tags r:id="rId1"/>
    </p:custDataLst>
    <p:extLst>
      <p:ext uri="{BB962C8B-B14F-4D97-AF65-F5344CB8AC3E}">
        <p14:creationId xmlns:p14="http://schemas.microsoft.com/office/powerpoint/2010/main" val="294455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AC59A24B-1C8F-ED8D-7CE2-4CC257BA0522}"/>
              </a:ext>
            </a:extLst>
          </p:cNvPr>
          <p:cNvSpPr>
            <a:spLocks noGrp="1"/>
          </p:cNvSpPr>
          <p:nvPr>
            <p:ph type="body" sz="quarter" idx="10"/>
          </p:nvPr>
        </p:nvSpPr>
        <p:spPr>
          <a:xfrm>
            <a:off x="769938" y="1370013"/>
            <a:ext cx="10545762" cy="403225"/>
          </a:xfrm>
        </p:spPr>
        <p:txBody>
          <a:bodyPr/>
          <a:lstStyle/>
          <a:p>
            <a:r>
              <a:rPr lang="en-US" b="1" dirty="0">
                <a:solidFill>
                  <a:srgbClr val="FFC000"/>
                </a:solidFill>
              </a:rPr>
              <a:t>Evaluating Arguments</a:t>
            </a:r>
            <a:endParaRPr lang="en-NZ" b="1" dirty="0">
              <a:solidFill>
                <a:srgbClr val="FFC000"/>
              </a:solidFill>
            </a:endParaRPr>
          </a:p>
        </p:txBody>
      </p:sp>
      <p:sp>
        <p:nvSpPr>
          <p:cNvPr id="5" name="Content Placeholder 3">
            <a:extLst>
              <a:ext uri="{FF2B5EF4-FFF2-40B4-BE49-F238E27FC236}">
                <a16:creationId xmlns:a16="http://schemas.microsoft.com/office/drawing/2014/main" id="{E9B1461B-5995-A60C-531F-325F46572C42}"/>
              </a:ext>
            </a:extLst>
          </p:cNvPr>
          <p:cNvSpPr txBox="1">
            <a:spLocks noGrp="1"/>
          </p:cNvSpPr>
          <p:nvPr>
            <p:ph sz="quarter" idx="14"/>
          </p:nvPr>
        </p:nvSpPr>
        <p:spPr>
          <a:xfrm>
            <a:off x="769938" y="2081213"/>
            <a:ext cx="10545762" cy="4149725"/>
          </a:xfrm>
          <a:prstGeom prst="rect">
            <a:avLst/>
          </a:prstGeom>
          <a:noFill/>
        </p:spPr>
        <p:txBody>
          <a:bodyPr wrap="square" rtlCol="0">
            <a:spAutoFit/>
          </a:bodyPr>
          <a:lstStyle/>
          <a:p>
            <a:r>
              <a:rPr lang="en-NZ" b="1" dirty="0">
                <a:solidFill>
                  <a:srgbClr val="E4A024"/>
                </a:solidFill>
                <a:latin typeface="Verdana" panose="020B0604030504040204" pitchFamily="34" charset="0"/>
                <a:ea typeface="Verdana" panose="020B0604030504040204" pitchFamily="34" charset="0"/>
                <a:cs typeface="Verdana" panose="020B0604030504040204" pitchFamily="34" charset="0"/>
              </a:rPr>
              <a:t>Before you can evaluate an argument you need to understand what is being argued. Try asking yourself questions like:</a:t>
            </a:r>
          </a:p>
          <a:p>
            <a:pPr marL="792163" indent="-285750">
              <a:buFont typeface="Arial" panose="020B0604020202020204" pitchFamily="34" charset="0"/>
              <a:buChar char="•"/>
            </a:pPr>
            <a:r>
              <a:rPr lang="en-NZ" b="1" dirty="0">
                <a:solidFill>
                  <a:schemeClr val="bg1"/>
                </a:solidFill>
              </a:rPr>
              <a:t>What are they saying?</a:t>
            </a:r>
          </a:p>
          <a:p>
            <a:pPr marL="792163" lvl="1" indent="-285750">
              <a:buFont typeface="Arial" panose="020B0604020202020204" pitchFamily="34" charset="0"/>
              <a:buChar char="•"/>
            </a:pPr>
            <a:r>
              <a:rPr lang="en-NZ" b="1" dirty="0">
                <a:solidFill>
                  <a:schemeClr val="bg1"/>
                </a:solidFill>
              </a:rPr>
              <a:t>Why are they saying it?</a:t>
            </a:r>
          </a:p>
          <a:p>
            <a:pPr marL="792163" lvl="1" indent="-285750">
              <a:buFont typeface="Arial" panose="020B0604020202020204" pitchFamily="34" charset="0"/>
              <a:buChar char="•"/>
            </a:pPr>
            <a:r>
              <a:rPr lang="en-NZ" b="1" dirty="0">
                <a:solidFill>
                  <a:schemeClr val="bg1"/>
                </a:solidFill>
              </a:rPr>
              <a:t>What are the implications of their argument?</a:t>
            </a:r>
          </a:p>
          <a:p>
            <a:r>
              <a:rPr lang="en-NZ" b="1" dirty="0">
                <a:solidFill>
                  <a:srgbClr val="E4A024"/>
                </a:solidFill>
                <a:latin typeface="Verdana" panose="020B0604030504040204" pitchFamily="34" charset="0"/>
                <a:ea typeface="Verdana" panose="020B0604030504040204" pitchFamily="34" charset="0"/>
                <a:cs typeface="Verdana" panose="020B0604030504040204" pitchFamily="34" charset="0"/>
              </a:rPr>
              <a:t>Once you understand it you will be in much better position to evaluate it. To evaluate an argument, try asking yourself questions like:</a:t>
            </a:r>
          </a:p>
          <a:p>
            <a:pPr marL="800100" lvl="1" indent="-342900">
              <a:buFont typeface="Arial" panose="020B0604020202020204" pitchFamily="34" charset="0"/>
              <a:buChar char="•"/>
            </a:pPr>
            <a:r>
              <a:rPr lang="en-NZ" b="1" dirty="0">
                <a:solidFill>
                  <a:schemeClr val="bg1"/>
                </a:solidFill>
              </a:rPr>
              <a:t>Is the source of adequate quality? (Source type: peer-reviewed academic or suitable grey literature; </a:t>
            </a:r>
            <a:r>
              <a:rPr lang="en-NZ" b="1" dirty="0"/>
              <a:t>R</a:t>
            </a:r>
            <a:r>
              <a:rPr lang="en-NZ" b="1" dirty="0">
                <a:solidFill>
                  <a:schemeClr val="bg1"/>
                </a:solidFill>
              </a:rPr>
              <a:t>ecency etc)</a:t>
            </a:r>
          </a:p>
          <a:p>
            <a:pPr marL="800100" lvl="1" indent="-342900">
              <a:buFont typeface="Arial" panose="020B0604020202020204" pitchFamily="34" charset="0"/>
              <a:buChar char="•"/>
            </a:pPr>
            <a:r>
              <a:rPr lang="en-NZ" b="1" dirty="0">
                <a:solidFill>
                  <a:schemeClr val="bg1"/>
                </a:solidFill>
              </a:rPr>
              <a:t>Is there high quality evidence?</a:t>
            </a:r>
          </a:p>
          <a:p>
            <a:pPr marL="800100" lvl="1" indent="-342900">
              <a:buFont typeface="Arial" panose="020B0604020202020204" pitchFamily="34" charset="0"/>
              <a:buChar char="•"/>
            </a:pPr>
            <a:r>
              <a:rPr lang="en-NZ" b="1" dirty="0"/>
              <a:t>Are the evidence and </a:t>
            </a:r>
            <a:r>
              <a:rPr lang="en-NZ" b="1" dirty="0">
                <a:solidFill>
                  <a:schemeClr val="bg1"/>
                </a:solidFill>
              </a:rPr>
              <a:t>examples given truly representative of the whole area?</a:t>
            </a:r>
          </a:p>
          <a:p>
            <a:pPr marL="800100" lvl="1" indent="-342900">
              <a:buFont typeface="Arial" panose="020B0604020202020204" pitchFamily="34" charset="0"/>
              <a:buChar char="•"/>
            </a:pPr>
            <a:r>
              <a:rPr lang="en-NZ" b="1" dirty="0"/>
              <a:t>How does the author’s position compare to others researching the topic?</a:t>
            </a:r>
            <a:endParaRPr lang="en-NZ" b="1" dirty="0">
              <a:solidFill>
                <a:schemeClr val="bg1"/>
              </a:solidFill>
            </a:endParaRPr>
          </a:p>
          <a:p>
            <a:pPr marL="800100" lvl="1" indent="-342900">
              <a:buFont typeface="Arial" panose="020B0604020202020204" pitchFamily="34" charset="0"/>
              <a:buChar char="•"/>
            </a:pPr>
            <a:r>
              <a:rPr lang="en-NZ" b="1" dirty="0"/>
              <a:t>Is the methodology sound</a:t>
            </a:r>
            <a:r>
              <a:rPr lang="en-NZ" b="1" dirty="0">
                <a:solidFill>
                  <a:schemeClr val="bg1"/>
                </a:solidFill>
              </a:rPr>
              <a:t>?</a:t>
            </a:r>
          </a:p>
          <a:p>
            <a:pPr marL="800100" lvl="1" indent="-342900">
              <a:buFont typeface="Arial" panose="020B0604020202020204" pitchFamily="34" charset="0"/>
              <a:buChar char="•"/>
            </a:pPr>
            <a:r>
              <a:rPr lang="en-NZ" b="1" dirty="0">
                <a:solidFill>
                  <a:schemeClr val="bg1"/>
                </a:solidFill>
              </a:rPr>
              <a:t>Does their argument have limitations?</a:t>
            </a:r>
          </a:p>
        </p:txBody>
      </p:sp>
    </p:spTree>
    <p:custDataLst>
      <p:tags r:id="rId1"/>
    </p:custDataLst>
    <p:extLst>
      <p:ext uri="{BB962C8B-B14F-4D97-AF65-F5344CB8AC3E}">
        <p14:creationId xmlns:p14="http://schemas.microsoft.com/office/powerpoint/2010/main" val="558661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fade">
                                      <p:cBhvr>
                                        <p:cTn id="25" dur="500"/>
                                        <p:tgtEl>
                                          <p:spTgt spid="5">
                                            <p:txEl>
                                              <p:pRg st="5" end="5"/>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5">
                                            <p:txEl>
                                              <p:pRg st="6" end="6"/>
                                            </p:txEl>
                                          </p:spTgt>
                                        </p:tgtEl>
                                        <p:attrNameLst>
                                          <p:attrName>style.visibility</p:attrName>
                                        </p:attrNameLst>
                                      </p:cBhvr>
                                      <p:to>
                                        <p:strVal val="visible"/>
                                      </p:to>
                                    </p:set>
                                    <p:animEffect transition="in" filter="fade">
                                      <p:cBhvr>
                                        <p:cTn id="28" dur="500"/>
                                        <p:tgtEl>
                                          <p:spTgt spid="5">
                                            <p:txEl>
                                              <p:pRg st="6" end="6"/>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animEffect transition="in" filter="fade">
                                      <p:cBhvr>
                                        <p:cTn id="31" dur="500"/>
                                        <p:tgtEl>
                                          <p:spTgt spid="5">
                                            <p:txEl>
                                              <p:pRg st="7" end="7"/>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5">
                                            <p:txEl>
                                              <p:pRg st="8" end="8"/>
                                            </p:txEl>
                                          </p:spTgt>
                                        </p:tgtEl>
                                        <p:attrNameLst>
                                          <p:attrName>style.visibility</p:attrName>
                                        </p:attrNameLst>
                                      </p:cBhvr>
                                      <p:to>
                                        <p:strVal val="visible"/>
                                      </p:to>
                                    </p:set>
                                    <p:animEffect transition="in" filter="fade">
                                      <p:cBhvr>
                                        <p:cTn id="34" dur="500"/>
                                        <p:tgtEl>
                                          <p:spTgt spid="5">
                                            <p:txEl>
                                              <p:pRg st="8" end="8"/>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5">
                                            <p:txEl>
                                              <p:pRg st="9" end="9"/>
                                            </p:txEl>
                                          </p:spTgt>
                                        </p:tgtEl>
                                        <p:attrNameLst>
                                          <p:attrName>style.visibility</p:attrName>
                                        </p:attrNameLst>
                                      </p:cBhvr>
                                      <p:to>
                                        <p:strVal val="visible"/>
                                      </p:to>
                                    </p:set>
                                    <p:animEffect transition="in" filter="fade">
                                      <p:cBhvr>
                                        <p:cTn id="37" dur="500"/>
                                        <p:tgtEl>
                                          <p:spTgt spid="5">
                                            <p:txEl>
                                              <p:pRg st="9" end="9"/>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5">
                                            <p:txEl>
                                              <p:pRg st="10" end="10"/>
                                            </p:txEl>
                                          </p:spTgt>
                                        </p:tgtEl>
                                        <p:attrNameLst>
                                          <p:attrName>style.visibility</p:attrName>
                                        </p:attrNameLst>
                                      </p:cBhvr>
                                      <p:to>
                                        <p:strVal val="visible"/>
                                      </p:to>
                                    </p:set>
                                    <p:animEffect transition="in" filter="fade">
                                      <p:cBhvr>
                                        <p:cTn id="40"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Massey Blue">
  <a:themeElements>
    <a:clrScheme name="Massey">
      <a:dk1>
        <a:srgbClr val="054A88"/>
      </a:dk1>
      <a:lt1>
        <a:srgbClr val="FFFFFF"/>
      </a:lt1>
      <a:dk2>
        <a:srgbClr val="054A88"/>
      </a:dk2>
      <a:lt2>
        <a:srgbClr val="AFB8BF"/>
      </a:lt2>
      <a:accent1>
        <a:srgbClr val="054A88"/>
      </a:accent1>
      <a:accent2>
        <a:srgbClr val="DBA243"/>
      </a:accent2>
      <a:accent3>
        <a:srgbClr val="AFB8BF"/>
      </a:accent3>
      <a:accent4>
        <a:srgbClr val="E5903C"/>
      </a:accent4>
      <a:accent5>
        <a:srgbClr val="B4BA42"/>
      </a:accent5>
      <a:accent6>
        <a:srgbClr val="466E8B"/>
      </a:accent6>
      <a:hlink>
        <a:srgbClr val="DBA243"/>
      </a:hlink>
      <a:folHlink>
        <a:srgbClr val="E5903C"/>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07AA112A82F64F9B26E027F0CF1D98" ma:contentTypeVersion="19" ma:contentTypeDescription="Create a new document." ma:contentTypeScope="" ma:versionID="d9a98868ae25143552c5ed434e408790">
  <xsd:schema xmlns:xsd="http://www.w3.org/2001/XMLSchema" xmlns:xs="http://www.w3.org/2001/XMLSchema" xmlns:p="http://schemas.microsoft.com/office/2006/metadata/properties" xmlns:ns2="7f35d26a-4140-43ec-9fda-33ed6b790edf" xmlns:ns3="dc379fb1-e443-490d-83c3-5a162dd70eeb" targetNamespace="http://schemas.microsoft.com/office/2006/metadata/properties" ma:root="true" ma:fieldsID="a929b36bc227e66150e625bc68f92fed" ns2:_="" ns3:_="">
    <xsd:import namespace="7f35d26a-4140-43ec-9fda-33ed6b790edf"/>
    <xsd:import namespace="dc379fb1-e443-490d-83c3-5a162dd70eeb"/>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Tags" minOccurs="0"/>
                <xsd:element ref="ns2:MediaServiceLocation" minOccurs="0"/>
                <xsd:element ref="ns2:MediaServiceOCR" minOccurs="0"/>
                <xsd:element ref="ns2:Comment"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35d26a-4140-43ec-9fda-33ed6b790edf"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Comment" ma:index="16" nillable="true" ma:displayName="Comment" ma:description="Hey it's cool seeing the feedback. I got sore eyes from reading the columns with written feedback though - any chance these can be reformatted easily, or is it a manual job?" ma:format="Dropdown" ma:internalName="Comment">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0002f2cb-a6fe-4896-bd1d-a708f10bb3e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c379fb1-e443-490d-83c3-5a162dd70eeb"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649b6b23-f73f-481e-881e-59d3f8171952}" ma:internalName="TaxCatchAll" ma:showField="CatchAllData" ma:web="dc379fb1-e443-490d-83c3-5a162dd70e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c379fb1-e443-490d-83c3-5a162dd70eeb" xsi:nil="true"/>
    <lcf76f155ced4ddcb4097134ff3c332f xmlns="7f35d26a-4140-43ec-9fda-33ed6b790edf">
      <Terms xmlns="http://schemas.microsoft.com/office/infopath/2007/PartnerControls"/>
    </lcf76f155ced4ddcb4097134ff3c332f>
    <Comment xmlns="7f35d26a-4140-43ec-9fda-33ed6b790ed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62E2FE-94E4-4C03-A7B4-2DF9642B1B03}"/>
</file>

<file path=customXml/itemProps2.xml><?xml version="1.0" encoding="utf-8"?>
<ds:datastoreItem xmlns:ds="http://schemas.openxmlformats.org/officeDocument/2006/customXml" ds:itemID="{89DA7313-BF35-4E16-9B2C-9BD31E4E88AB}">
  <ds:schemaRefs>
    <ds:schemaRef ds:uri="http://schemas.microsoft.com/office/2006/metadata/properties"/>
    <ds:schemaRef ds:uri="http://schemas.microsoft.com/office/infopath/2007/PartnerControls"/>
    <ds:schemaRef ds:uri="dc379fb1-e443-490d-83c3-5a162dd70eeb"/>
    <ds:schemaRef ds:uri="7f35d26a-4140-43ec-9fda-33ed6b790edf"/>
  </ds:schemaRefs>
</ds:datastoreItem>
</file>

<file path=customXml/itemProps3.xml><?xml version="1.0" encoding="utf-8"?>
<ds:datastoreItem xmlns:ds="http://schemas.openxmlformats.org/officeDocument/2006/customXml" ds:itemID="{870CE10F-24BB-4037-BF5A-EA211D1B9BF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TotalTime>
  <Words>2615</Words>
  <Application>Microsoft Office PowerPoint</Application>
  <PresentationFormat>Widescreen</PresentationFormat>
  <Paragraphs>171</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Suisse BP Int'l Regular</vt:lpstr>
      <vt:lpstr>Times New Roman</vt:lpstr>
      <vt:lpstr>Univers</vt:lpstr>
      <vt:lpstr>Verdana</vt:lpstr>
      <vt:lpstr>Massey Blue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Kendra Marston</dc:creator>
  <cp:lastModifiedBy>Julia Tanner</cp:lastModifiedBy>
  <cp:revision>4</cp:revision>
  <dcterms:created xsi:type="dcterms:W3CDTF">2023-11-09T02:02:00Z</dcterms:created>
  <dcterms:modified xsi:type="dcterms:W3CDTF">2024-02-29T00:28:39Z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CD8620DC-7C15-4DA0-B5D9-D5D19A7B927A</vt:lpwstr>
  </property>
  <property fmtid="{D5CDD505-2E9C-101B-9397-08002B2CF9AE}" pid="3" name="ArticulatePath">
    <vt:lpwstr>Presentation1</vt:lpwstr>
  </property>
  <property fmtid="{D5CDD505-2E9C-101B-9397-08002B2CF9AE}" pid="4" name="MSIP_Label_bd9e4d68-54d0-40a5-8c9a-85a36c87352c_Enabled">
    <vt:lpwstr>true</vt:lpwstr>
  </property>
  <property fmtid="{D5CDD505-2E9C-101B-9397-08002B2CF9AE}" pid="5" name="MSIP_Label_bd9e4d68-54d0-40a5-8c9a-85a36c87352c_SetDate">
    <vt:lpwstr>2023-11-09T02:06:44Z</vt:lpwstr>
  </property>
  <property fmtid="{D5CDD505-2E9C-101B-9397-08002B2CF9AE}" pid="6" name="MSIP_Label_bd9e4d68-54d0-40a5-8c9a-85a36c87352c_Method">
    <vt:lpwstr>Standard</vt:lpwstr>
  </property>
  <property fmtid="{D5CDD505-2E9C-101B-9397-08002B2CF9AE}" pid="7" name="MSIP_Label_bd9e4d68-54d0-40a5-8c9a-85a36c87352c_Name">
    <vt:lpwstr>Unclassified</vt:lpwstr>
  </property>
  <property fmtid="{D5CDD505-2E9C-101B-9397-08002B2CF9AE}" pid="8" name="MSIP_Label_bd9e4d68-54d0-40a5-8c9a-85a36c87352c_SiteId">
    <vt:lpwstr>388728e1-bbd0-4378-98dc-f8682e644300</vt:lpwstr>
  </property>
  <property fmtid="{D5CDD505-2E9C-101B-9397-08002B2CF9AE}" pid="9" name="MSIP_Label_bd9e4d68-54d0-40a5-8c9a-85a36c87352c_ActionId">
    <vt:lpwstr>947fbf04-7eae-4b56-99a9-bcc65e1bcdfd</vt:lpwstr>
  </property>
  <property fmtid="{D5CDD505-2E9C-101B-9397-08002B2CF9AE}" pid="10" name="MSIP_Label_bd9e4d68-54d0-40a5-8c9a-85a36c87352c_ContentBits">
    <vt:lpwstr>0</vt:lpwstr>
  </property>
  <property fmtid="{D5CDD505-2E9C-101B-9397-08002B2CF9AE}" pid="11" name="ContentTypeId">
    <vt:lpwstr>0x0101008C07AA112A82F64F9B26E027F0CF1D98</vt:lpwstr>
  </property>
  <property fmtid="{D5CDD505-2E9C-101B-9397-08002B2CF9AE}" pid="12" name="MediaServiceImageTags">
    <vt:lpwstr/>
  </property>
</Properties>
</file>