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0" r:id="rId5"/>
    <p:sldMasterId id="2147483661" r:id="rId6"/>
    <p:sldMasterId id="2147483932" r:id="rId7"/>
    <p:sldMasterId id="2147483934" r:id="rId8"/>
    <p:sldMasterId id="2147483936" r:id="rId9"/>
    <p:sldMasterId id="2147483679" r:id="rId10"/>
    <p:sldMasterId id="2147483703" r:id="rId11"/>
    <p:sldMasterId id="2147483689" r:id="rId12"/>
    <p:sldMasterId id="2147483669" r:id="rId13"/>
    <p:sldMasterId id="2147483926" r:id="rId14"/>
    <p:sldMasterId id="2147483928" r:id="rId15"/>
    <p:sldMasterId id="2147483701" r:id="rId16"/>
    <p:sldMasterId id="2147483889" r:id="rId17"/>
    <p:sldMasterId id="2147483946" r:id="rId18"/>
  </p:sldMasterIdLst>
  <p:notesMasterIdLst>
    <p:notesMasterId r:id="rId40"/>
  </p:notesMasterIdLst>
  <p:sldIdLst>
    <p:sldId id="257" r:id="rId19"/>
    <p:sldId id="293" r:id="rId20"/>
    <p:sldId id="341" r:id="rId21"/>
    <p:sldId id="277" r:id="rId22"/>
    <p:sldId id="278" r:id="rId23"/>
    <p:sldId id="279" r:id="rId24"/>
    <p:sldId id="342" r:id="rId25"/>
    <p:sldId id="344" r:id="rId26"/>
    <p:sldId id="295" r:id="rId27"/>
    <p:sldId id="297" r:id="rId28"/>
    <p:sldId id="345" r:id="rId29"/>
    <p:sldId id="346" r:id="rId30"/>
    <p:sldId id="347" r:id="rId31"/>
    <p:sldId id="348" r:id="rId32"/>
    <p:sldId id="305" r:id="rId33"/>
    <p:sldId id="306" r:id="rId34"/>
    <p:sldId id="307" r:id="rId35"/>
    <p:sldId id="310" r:id="rId36"/>
    <p:sldId id="311" r:id="rId37"/>
    <p:sldId id="312" r:id="rId38"/>
    <p:sldId id="349"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163"/>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B055C-180F-4E90-AFA1-02B22C5FF58D}" v="12" dt="2024-02-07T20:27:13.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565" autoAdjust="0"/>
  </p:normalViewPr>
  <p:slideViewPr>
    <p:cSldViewPr>
      <p:cViewPr varScale="1">
        <p:scale>
          <a:sx n="89" d="100"/>
          <a:sy n="89" d="100"/>
        </p:scale>
        <p:origin x="17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microsoft.com/office/2016/11/relationships/changesInfo" Target="changesInfos/changesInfo1.xml"/><Relationship Id="rId20" Type="http://schemas.openxmlformats.org/officeDocument/2006/relationships/slide" Target="slides/slide2.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yan Lin" userId="ca98e37f-1f63-44c4-93f4-8a0192a96144" providerId="ADAL" clId="{538B055C-180F-4E90-AFA1-02B22C5FF58D}"/>
    <pc:docChg chg="undo custSel modSld replTag delTag">
      <pc:chgData name="Jiayan Lin" userId="ca98e37f-1f63-44c4-93f4-8a0192a96144" providerId="ADAL" clId="{538B055C-180F-4E90-AFA1-02B22C5FF58D}" dt="2024-02-07T20:29:36.548" v="43" actId="108"/>
      <pc:docMkLst>
        <pc:docMk/>
      </pc:docMkLst>
      <pc:sldChg chg="replTag delTag">
        <pc:chgData name="Jiayan Lin" userId="ca98e37f-1f63-44c4-93f4-8a0192a96144" providerId="ADAL" clId="{538B055C-180F-4E90-AFA1-02B22C5FF58D}" dt="2024-02-07T20:25:26.745" v="5"/>
        <pc:sldMkLst>
          <pc:docMk/>
          <pc:sldMk cId="656178770" sldId="257"/>
        </pc:sldMkLst>
      </pc:sldChg>
      <pc:sldChg chg="replTag delTag">
        <pc:chgData name="Jiayan Lin" userId="ca98e37f-1f63-44c4-93f4-8a0192a96144" providerId="ADAL" clId="{538B055C-180F-4E90-AFA1-02B22C5FF58D}" dt="2024-02-07T20:25:48.807" v="7"/>
        <pc:sldMkLst>
          <pc:docMk/>
          <pc:sldMk cId="1809697923" sldId="297"/>
        </pc:sldMkLst>
      </pc:sldChg>
      <pc:sldChg chg="modSp mod replTag delTag">
        <pc:chgData name="Jiayan Lin" userId="ca98e37f-1f63-44c4-93f4-8a0192a96144" providerId="ADAL" clId="{538B055C-180F-4E90-AFA1-02B22C5FF58D}" dt="2024-02-07T20:27:13.887" v="22" actId="20577"/>
        <pc:sldMkLst>
          <pc:docMk/>
          <pc:sldMk cId="750700855" sldId="307"/>
        </pc:sldMkLst>
        <pc:spChg chg="mod">
          <ac:chgData name="Jiayan Lin" userId="ca98e37f-1f63-44c4-93f4-8a0192a96144" providerId="ADAL" clId="{538B055C-180F-4E90-AFA1-02B22C5FF58D}" dt="2024-02-07T20:26:20.549" v="16"/>
          <ac:spMkLst>
            <pc:docMk/>
            <pc:sldMk cId="750700855" sldId="307"/>
            <ac:spMk id="7" creationId="{00000000-0000-0000-0000-000000000000}"/>
          </ac:spMkLst>
        </pc:spChg>
        <pc:spChg chg="mod">
          <ac:chgData name="Jiayan Lin" userId="ca98e37f-1f63-44c4-93f4-8a0192a96144" providerId="ADAL" clId="{538B055C-180F-4E90-AFA1-02B22C5FF58D}" dt="2024-02-07T20:27:13.887" v="22" actId="20577"/>
          <ac:spMkLst>
            <pc:docMk/>
            <pc:sldMk cId="750700855" sldId="307"/>
            <ac:spMk id="8" creationId="{00000000-0000-0000-0000-000000000000}"/>
          </ac:spMkLst>
        </pc:spChg>
      </pc:sldChg>
      <pc:sldChg chg="replTag delTag">
        <pc:chgData name="Jiayan Lin" userId="ca98e37f-1f63-44c4-93f4-8a0192a96144" providerId="ADAL" clId="{538B055C-180F-4E90-AFA1-02B22C5FF58D}" dt="2024-02-07T20:27:20.418" v="24"/>
        <pc:sldMkLst>
          <pc:docMk/>
          <pc:sldMk cId="4050880761" sldId="310"/>
        </pc:sldMkLst>
      </pc:sldChg>
      <pc:sldChg chg="replTag delTag">
        <pc:chgData name="Jiayan Lin" userId="ca98e37f-1f63-44c4-93f4-8a0192a96144" providerId="ADAL" clId="{538B055C-180F-4E90-AFA1-02B22C5FF58D}" dt="2024-02-07T20:27:21.629" v="26"/>
        <pc:sldMkLst>
          <pc:docMk/>
          <pc:sldMk cId="2981258783" sldId="311"/>
        </pc:sldMkLst>
      </pc:sldChg>
      <pc:sldChg chg="replTag delTag">
        <pc:chgData name="Jiayan Lin" userId="ca98e37f-1f63-44c4-93f4-8a0192a96144" providerId="ADAL" clId="{538B055C-180F-4E90-AFA1-02B22C5FF58D}" dt="2024-02-07T20:27:22.346" v="28"/>
        <pc:sldMkLst>
          <pc:docMk/>
          <pc:sldMk cId="3194459819" sldId="312"/>
        </pc:sldMkLst>
      </pc:sldChg>
      <pc:sldChg chg="modSp mod replTag delTag">
        <pc:chgData name="Jiayan Lin" userId="ca98e37f-1f63-44c4-93f4-8a0192a96144" providerId="ADAL" clId="{538B055C-180F-4E90-AFA1-02B22C5FF58D}" dt="2024-02-07T20:29:36.548" v="43" actId="108"/>
        <pc:sldMkLst>
          <pc:docMk/>
          <pc:sldMk cId="929257972" sldId="349"/>
        </pc:sldMkLst>
        <pc:spChg chg="mod">
          <ac:chgData name="Jiayan Lin" userId="ca98e37f-1f63-44c4-93f4-8a0192a96144" providerId="ADAL" clId="{538B055C-180F-4E90-AFA1-02B22C5FF58D}" dt="2024-02-07T20:29:36.548" v="43" actId="108"/>
          <ac:spMkLst>
            <pc:docMk/>
            <pc:sldMk cId="929257972" sldId="349"/>
            <ac:spMk id="4" creationId="{DA9EC3B9-938D-7F45-3FDB-BF9752C5AC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29/02/2024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17.png"/><Relationship Id="rId1" Type="http://schemas.openxmlformats.org/officeDocument/2006/relationships/slideMaster" Target="../slideMasters/slideMaster15.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7237724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1530467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9362516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1899846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522575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988585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8396113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4"/>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0738032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642261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455231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991490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4"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41"/>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524145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39075" y="60944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58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p:nvPicPr>
        <p:blipFill>
          <a:blip r:embed="rId2"/>
          <a:stretch>
            <a:fillRect/>
          </a:stretch>
        </p:blipFill>
        <p:spPr>
          <a:xfrm>
            <a:off x="0" y="-13038"/>
            <a:ext cx="9144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001982"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p:nvPicPr>
        <p:blipFill>
          <a:blip r:embed="rId5"/>
          <a:stretch>
            <a:fillRect/>
          </a:stretch>
        </p:blipFill>
        <p:spPr>
          <a:xfrm>
            <a:off x="7946258" y="5840905"/>
            <a:ext cx="1193600" cy="1019111"/>
          </a:xfrm>
          <a:prstGeom prst="rect">
            <a:avLst/>
          </a:prstGeom>
        </p:spPr>
      </p:pic>
    </p:spTree>
    <p:extLst>
      <p:ext uri="{BB962C8B-B14F-4D97-AF65-F5344CB8AC3E}">
        <p14:creationId xmlns:p14="http://schemas.microsoft.com/office/powerpoint/2010/main" val="3430017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721641" y="681038"/>
            <a:ext cx="7577702" cy="1122255"/>
          </a:xfrm>
        </p:spPr>
        <p:txBody>
          <a:bodyPr/>
          <a:lstStyle>
            <a:lvl1pPr>
              <a:defRPr>
                <a:solidFill>
                  <a:srgbClr val="FFC000"/>
                </a:solidFill>
              </a:defRPr>
            </a:lvl1pPr>
          </a:lstStyle>
          <a:p>
            <a:r>
              <a:rPr lang="en-US"/>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3253484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451298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628651" y="736170"/>
            <a:ext cx="7676504" cy="954519"/>
          </a:xfrm>
        </p:spPr>
        <p:txBody>
          <a:bodyPr/>
          <a:lstStyle>
            <a:lvl1pPr>
              <a:defRPr>
                <a:solidFill>
                  <a:srgbClr val="FFC000"/>
                </a:solidFill>
              </a:defRPr>
            </a:lvl1pPr>
          </a:lstStyle>
          <a:p>
            <a:r>
              <a:rPr lang="en-US"/>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214168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51129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655089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46845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06549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4"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41"/>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119794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89116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170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2604203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4"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41"/>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327777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31557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4"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41"/>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41"/>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55053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149914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3620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5"/>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3"/>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1"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37F3D84-A662-40CF-8AC8-772A62E14070}" type="slidenum">
              <a:rPr lang="en-GB" altLang="en-US"/>
              <a:pPr/>
              <a:t>‹#›</a:t>
            </a:fld>
            <a:endParaRPr lang="en-GB" altLang="en-US"/>
          </a:p>
        </p:txBody>
      </p:sp>
    </p:spTree>
    <p:extLst>
      <p:ext uri="{BB962C8B-B14F-4D97-AF65-F5344CB8AC3E}">
        <p14:creationId xmlns:p14="http://schemas.microsoft.com/office/powerpoint/2010/main" val="34225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3983180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hyperlink" Target="http://owll.massey.ac.nz/about-OWLL/studyup.php" TargetMode="External"/><Relationship Id="rId2" Type="http://schemas.openxmlformats.org/officeDocument/2006/relationships/slideLayout" Target="../slideLayouts/slideLayout23.xml"/><Relationship Id="rId16" Type="http://schemas.openxmlformats.org/officeDocument/2006/relationships/image" Target="../media/image14.jp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15.xml"/><Relationship Id="rId10" Type="http://schemas.openxmlformats.org/officeDocument/2006/relationships/slideLayout" Target="../slideLayouts/slideLayout31.xml"/><Relationship Id="rId19" Type="http://schemas.openxmlformats.org/officeDocument/2006/relationships/image" Target="../media/image16.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391401"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8" r:id="rId2"/>
    <p:sldLayoutId id="2147483939" r:id="rId3"/>
    <p:sldLayoutId id="2147483940" r:id="rId4"/>
    <p:sldLayoutId id="2147483941" r:id="rId5"/>
    <p:sldLayoutId id="2147483943" r:id="rId6"/>
    <p:sldLayoutId id="2147483944" r:id="rId7"/>
    <p:sldLayoutId id="2147483945" r:id="rId8"/>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189"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377"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566"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754"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7"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7"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679454"/>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189" algn="ctr" rtl="0" fontAlgn="base">
        <a:spcBef>
          <a:spcPct val="0"/>
        </a:spcBef>
        <a:spcAft>
          <a:spcPct val="0"/>
        </a:spcAft>
        <a:defRPr sz="2000">
          <a:solidFill>
            <a:schemeClr val="tx1"/>
          </a:solidFill>
          <a:latin typeface="Arial" charset="0"/>
          <a:ea typeface="ＭＳ Ｐゴシック" charset="0"/>
          <a:cs typeface="Arial" charset="0"/>
        </a:defRPr>
      </a:lvl6pPr>
      <a:lvl7pPr marL="914377" algn="ctr" rtl="0" fontAlgn="base">
        <a:spcBef>
          <a:spcPct val="0"/>
        </a:spcBef>
        <a:spcAft>
          <a:spcPct val="0"/>
        </a:spcAft>
        <a:defRPr sz="2000">
          <a:solidFill>
            <a:schemeClr val="tx1"/>
          </a:solidFill>
          <a:latin typeface="Arial" charset="0"/>
          <a:ea typeface="ＭＳ Ｐゴシック" charset="0"/>
          <a:cs typeface="Arial" charset="0"/>
        </a:defRPr>
      </a:lvl7pPr>
      <a:lvl8pPr marL="1371566" algn="ctr" rtl="0" fontAlgn="base">
        <a:spcBef>
          <a:spcPct val="0"/>
        </a:spcBef>
        <a:spcAft>
          <a:spcPct val="0"/>
        </a:spcAft>
        <a:defRPr sz="2000">
          <a:solidFill>
            <a:schemeClr val="tx1"/>
          </a:solidFill>
          <a:latin typeface="Arial" charset="0"/>
          <a:ea typeface="ＭＳ Ｐゴシック" charset="0"/>
          <a:cs typeface="Arial" charset="0"/>
        </a:defRPr>
      </a:lvl8pPr>
      <a:lvl9pPr marL="1828754"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61"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189" algn="ctr" rtl="0" fontAlgn="base">
        <a:spcBef>
          <a:spcPct val="0"/>
        </a:spcBef>
        <a:spcAft>
          <a:spcPct val="0"/>
        </a:spcAft>
        <a:defRPr sz="2000">
          <a:solidFill>
            <a:schemeClr val="tx1"/>
          </a:solidFill>
          <a:latin typeface="Arial" charset="0"/>
          <a:ea typeface="ＭＳ Ｐゴシック" charset="0"/>
          <a:cs typeface="Arial" charset="0"/>
        </a:defRPr>
      </a:lvl6pPr>
      <a:lvl7pPr marL="914377" algn="ctr" rtl="0" fontAlgn="base">
        <a:spcBef>
          <a:spcPct val="0"/>
        </a:spcBef>
        <a:spcAft>
          <a:spcPct val="0"/>
        </a:spcAft>
        <a:defRPr sz="2000">
          <a:solidFill>
            <a:schemeClr val="tx1"/>
          </a:solidFill>
          <a:latin typeface="Arial" charset="0"/>
          <a:ea typeface="ＭＳ Ｐゴシック" charset="0"/>
          <a:cs typeface="Arial" charset="0"/>
        </a:defRPr>
      </a:lvl7pPr>
      <a:lvl8pPr marL="1371566" algn="ctr" rtl="0" fontAlgn="base">
        <a:spcBef>
          <a:spcPct val="0"/>
        </a:spcBef>
        <a:spcAft>
          <a:spcPct val="0"/>
        </a:spcAft>
        <a:defRPr sz="2000">
          <a:solidFill>
            <a:schemeClr val="tx1"/>
          </a:solidFill>
          <a:latin typeface="Arial" charset="0"/>
          <a:ea typeface="ＭＳ Ｐゴシック" charset="0"/>
          <a:cs typeface="Arial" charset="0"/>
        </a:defRPr>
      </a:lvl8pPr>
      <a:lvl9pPr marL="1828754"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628650" y="803740"/>
            <a:ext cx="7711376" cy="886948"/>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7" name="Picture 6" descr="STUDYUP: KNOWLEDGE TO GO">
            <a:hlinkClick r:id="rId17"/>
            <a:extLst>
              <a:ext uri="{FF2B5EF4-FFF2-40B4-BE49-F238E27FC236}">
                <a16:creationId xmlns:a16="http://schemas.microsoft.com/office/drawing/2014/main" id="{783C018D-E4EB-5E0C-D797-B726E88AFA62}"/>
              </a:ext>
            </a:extLst>
          </p:cNvPr>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0" y="-13038"/>
            <a:ext cx="2001982"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p:nvPicPr>
        <p:blipFill>
          <a:blip r:embed="rId19"/>
          <a:stretch>
            <a:fillRect/>
          </a:stretch>
        </p:blipFill>
        <p:spPr>
          <a:xfrm>
            <a:off x="7946258" y="5840905"/>
            <a:ext cx="1193600" cy="1019111"/>
          </a:xfrm>
          <a:prstGeom prst="rect">
            <a:avLst/>
          </a:prstGeom>
        </p:spPr>
      </p:pic>
    </p:spTree>
    <p:extLst>
      <p:ext uri="{BB962C8B-B14F-4D97-AF65-F5344CB8AC3E}">
        <p14:creationId xmlns:p14="http://schemas.microsoft.com/office/powerpoint/2010/main" val="428429342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txStyles>
    <p:titleStyle>
      <a:lvl1pPr algn="l" defTabSz="685800" rtl="0" eaLnBrk="1" latinLnBrk="0" hangingPunct="1">
        <a:lnSpc>
          <a:spcPct val="90000"/>
        </a:lnSpc>
        <a:spcBef>
          <a:spcPct val="0"/>
        </a:spcBef>
        <a:buNone/>
        <a:defRPr sz="3300" kern="1200">
          <a:solidFill>
            <a:srgbClr val="FFC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7"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1"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679454"/>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1"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981501"/>
            <a:ext cx="1295400" cy="800303"/>
          </a:xfrm>
          <a:prstGeom prst="rect">
            <a:avLst/>
          </a:prstGeom>
        </p:spPr>
      </p:pic>
    </p:spTree>
    <p:extLst>
      <p:ext uri="{BB962C8B-B14F-4D97-AF65-F5344CB8AC3E}">
        <p14:creationId xmlns:p14="http://schemas.microsoft.com/office/powerpoint/2010/main" val="1815157531"/>
      </p:ext>
    </p:extLst>
  </p:cSld>
  <p:clrMap bg1="lt1" tx1="dk1" bg2="lt2" tx2="dk2" accent1="accent1" accent2="accent2" accent3="accent3" accent4="accent4" accent5="accent5" accent6="accent6" hlink="hlink" folHlink="folHlink"/>
  <p:sldLayoutIdLst>
    <p:sldLayoutId id="2147483933"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189"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377"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566"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754"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7"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501"/>
            <a:ext cx="1295400" cy="800303"/>
          </a:xfrm>
          <a:prstGeom prst="rect">
            <a:avLst/>
          </a:prstGeom>
        </p:spPr>
      </p:pic>
    </p:spTree>
    <p:extLst>
      <p:ext uri="{BB962C8B-B14F-4D97-AF65-F5344CB8AC3E}">
        <p14:creationId xmlns:p14="http://schemas.microsoft.com/office/powerpoint/2010/main" val="468941284"/>
      </p:ext>
    </p:extLst>
  </p:cSld>
  <p:clrMap bg1="lt1" tx1="dk1" bg2="lt2" tx2="dk2" accent1="accent1" accent2="accent2" accent3="accent3" accent4="accent4" accent5="accent5" accent6="accent6" hlink="hlink" folHlink="folHlink"/>
  <p:sldLayoutIdLst>
    <p:sldLayoutId id="2147483935"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679454"/>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501"/>
            <a:ext cx="1295400" cy="800303"/>
          </a:xfrm>
          <a:prstGeom prst="rect">
            <a:avLst/>
          </a:prstGeom>
        </p:spPr>
      </p:pic>
    </p:spTree>
    <p:extLst>
      <p:ext uri="{BB962C8B-B14F-4D97-AF65-F5344CB8AC3E}">
        <p14:creationId xmlns:p14="http://schemas.microsoft.com/office/powerpoint/2010/main" val="1390842028"/>
      </p:ext>
    </p:extLst>
  </p:cSld>
  <p:clrMap bg1="lt1" tx1="dk1" bg2="lt2" tx2="dk2" accent1="accent1" accent2="accent2" accent3="accent3" accent4="accent4" accent5="accent5" accent6="accent6" hlink="hlink" folHlink="folHlink"/>
  <p:sldLayoutIdLst>
    <p:sldLayoutId id="214748393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7"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 y="679454"/>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189" algn="ctr" rtl="0" fontAlgn="base">
        <a:spcBef>
          <a:spcPct val="0"/>
        </a:spcBef>
        <a:spcAft>
          <a:spcPct val="0"/>
        </a:spcAft>
        <a:defRPr sz="2000">
          <a:solidFill>
            <a:schemeClr val="bg1"/>
          </a:solidFill>
          <a:latin typeface="Arial" charset="0"/>
          <a:ea typeface="ＭＳ Ｐゴシック" charset="0"/>
          <a:cs typeface="Arial" charset="0"/>
        </a:defRPr>
      </a:lvl6pPr>
      <a:lvl7pPr marL="914377" algn="ctr" rtl="0" fontAlgn="base">
        <a:spcBef>
          <a:spcPct val="0"/>
        </a:spcBef>
        <a:spcAft>
          <a:spcPct val="0"/>
        </a:spcAft>
        <a:defRPr sz="2000">
          <a:solidFill>
            <a:schemeClr val="bg1"/>
          </a:solidFill>
          <a:latin typeface="Arial" charset="0"/>
          <a:ea typeface="ＭＳ Ｐゴシック" charset="0"/>
          <a:cs typeface="Arial" charset="0"/>
        </a:defRPr>
      </a:lvl7pPr>
      <a:lvl8pPr marL="1371566" algn="ctr" rtl="0" fontAlgn="base">
        <a:spcBef>
          <a:spcPct val="0"/>
        </a:spcBef>
        <a:spcAft>
          <a:spcPct val="0"/>
        </a:spcAft>
        <a:defRPr sz="2000">
          <a:solidFill>
            <a:schemeClr val="bg1"/>
          </a:solidFill>
          <a:latin typeface="Arial" charset="0"/>
          <a:ea typeface="ＭＳ Ｐゴシック" charset="0"/>
          <a:cs typeface="Arial" charset="0"/>
        </a:defRPr>
      </a:lvl8pPr>
      <a:lvl9pPr marL="1828754"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7"/>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189" algn="ctr" rtl="0" fontAlgn="base">
        <a:spcBef>
          <a:spcPct val="0"/>
        </a:spcBef>
        <a:spcAft>
          <a:spcPct val="0"/>
        </a:spcAft>
        <a:defRPr sz="2000">
          <a:solidFill>
            <a:schemeClr val="tx1"/>
          </a:solidFill>
          <a:latin typeface="Arial" charset="0"/>
          <a:ea typeface="ＭＳ Ｐゴシック" charset="0"/>
          <a:cs typeface="Arial" charset="0"/>
        </a:defRPr>
      </a:lvl6pPr>
      <a:lvl7pPr marL="914377" algn="ctr" rtl="0" fontAlgn="base">
        <a:spcBef>
          <a:spcPct val="0"/>
        </a:spcBef>
        <a:spcAft>
          <a:spcPct val="0"/>
        </a:spcAft>
        <a:defRPr sz="2000">
          <a:solidFill>
            <a:schemeClr val="tx1"/>
          </a:solidFill>
          <a:latin typeface="Arial" charset="0"/>
          <a:ea typeface="ＭＳ Ｐゴシック" charset="0"/>
          <a:cs typeface="Arial" charset="0"/>
        </a:defRPr>
      </a:lvl7pPr>
      <a:lvl8pPr marL="1371566" algn="ctr" rtl="0" fontAlgn="base">
        <a:spcBef>
          <a:spcPct val="0"/>
        </a:spcBef>
        <a:spcAft>
          <a:spcPct val="0"/>
        </a:spcAft>
        <a:defRPr sz="2000">
          <a:solidFill>
            <a:schemeClr val="tx1"/>
          </a:solidFill>
          <a:latin typeface="Arial" charset="0"/>
          <a:ea typeface="ＭＳ Ｐゴシック" charset="0"/>
          <a:cs typeface="Arial" charset="0"/>
        </a:defRPr>
      </a:lvl8pPr>
      <a:lvl9pPr marL="1828754"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349" indent="-228594"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massey-nz.libcal.com/appointments?lid=3000" TargetMode="External"/><Relationship Id="rId2" Type="http://schemas.openxmlformats.org/officeDocument/2006/relationships/slideLayout" Target="../slideLayouts/slideLayout34.xml"/><Relationship Id="rId1" Type="http://schemas.openxmlformats.org/officeDocument/2006/relationships/tags" Target="../tags/tag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hyperlink" Target="https://stream.massey.ac.nz/mod/forum/view.php?id=169" TargetMode="External"/><Relationship Id="rId3" Type="http://schemas.openxmlformats.org/officeDocument/2006/relationships/hyperlink" Target="https://massey-nz.libcal.com/" TargetMode="External"/><Relationship Id="rId7" Type="http://schemas.openxmlformats.org/officeDocument/2006/relationships/hyperlink" Target="https://stream.massey.ac.nz/mod/forum/view.php?id=4961941" TargetMode="External"/><Relationship Id="rId12" Type="http://schemas.openxmlformats.org/officeDocument/2006/relationships/hyperlink" Target="https://www.massey.ac.nz/massey/maori/maori-student-centre/maori-student-centre_home.cfm" TargetMode="External"/><Relationship Id="rId2" Type="http://schemas.openxmlformats.org/officeDocument/2006/relationships/slideLayout" Target="../slideLayouts/slideLayout23.xml"/><Relationship Id="rId1" Type="http://schemas.openxmlformats.org/officeDocument/2006/relationships/tags" Target="../tags/tag22.xml"/><Relationship Id="rId6" Type="http://schemas.openxmlformats.org/officeDocument/2006/relationships/hyperlink" Target="http://owll.massey.ac.nz/about-OWLL/workshops.php" TargetMode="External"/><Relationship Id="rId11" Type="http://schemas.openxmlformats.org/officeDocument/2006/relationships/hyperlink" Target="https://www.massey.ac.nz/student-life/pacific-massey/support-for-pacific-students-at-massey/centre-for-learner-success/" TargetMode="External"/><Relationship Id="rId5" Type="http://schemas.openxmlformats.org/officeDocument/2006/relationships/hyperlink" Target="https://massey-nz.libcal.com/calendar/workshops?cid=11023&amp;t=g&amp;d=0000-00-00&amp;cal=11023&amp;inc=0" TargetMode="External"/><Relationship Id="rId10" Type="http://schemas.openxmlformats.org/officeDocument/2006/relationships/hyperlink" Target="https://www.massey.ac.nz/massey/student-life/services-and-resources/disability-services/disability-services_home.cfm" TargetMode="External"/><Relationship Id="rId4" Type="http://schemas.openxmlformats.org/officeDocument/2006/relationships/hyperlink" Target="https://www.massey.ac.nz/massey/student-life/services-and-resources/academic-skills-support/pre-reading/extramural-assignment-pre-reading-service.cfm" TargetMode="External"/><Relationship Id="rId9" Type="http://schemas.openxmlformats.org/officeDocument/2006/relationships/hyperlink" Target="http://owll.massey.ac.nz/index.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title" idx="4294967295"/>
          </p:nvPr>
        </p:nvSpPr>
        <p:spPr bwMode="auto">
          <a:xfrm>
            <a:off x="1181100" y="2318098"/>
            <a:ext cx="6781800" cy="635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defRPr/>
            </a:pPr>
            <a:r>
              <a:rPr lang="en-NZ" sz="4000" b="1" dirty="0">
                <a:latin typeface="Arial" charset="0"/>
              </a:rPr>
              <a:t>How to write an essay</a:t>
            </a:r>
            <a:endParaRPr lang="en-US" sz="4000" b="1" dirty="0">
              <a:latin typeface="Arial" charset="0"/>
            </a:endParaRPr>
          </a:p>
        </p:txBody>
      </p:sp>
      <p:sp>
        <p:nvSpPr>
          <p:cNvPr id="3" name="Subtitle 4"/>
          <p:cNvSpPr txBox="1">
            <a:spLocks/>
          </p:cNvSpPr>
          <p:nvPr/>
        </p:nvSpPr>
        <p:spPr>
          <a:xfrm>
            <a:off x="1371600" y="3975273"/>
            <a:ext cx="6400800" cy="8382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 Centre for Learner Success</a:t>
            </a:r>
          </a:p>
        </p:txBody>
      </p:sp>
    </p:spTree>
    <p:custDataLst>
      <p:tags r:id="rId1"/>
    </p:custDataLst>
    <p:extLst>
      <p:ext uri="{BB962C8B-B14F-4D97-AF65-F5344CB8AC3E}">
        <p14:creationId xmlns:p14="http://schemas.microsoft.com/office/powerpoint/2010/main" val="6561787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621" y="305280"/>
            <a:ext cx="7924800" cy="706438"/>
          </a:xfrm>
          <a:prstGeom prst="rect">
            <a:avLst/>
          </a:prstGeom>
          <a:noFill/>
          <a:ln>
            <a:noFill/>
            <a:prstDash/>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a:defRPr/>
            </a:pPr>
            <a:r>
              <a:rPr lang="en-NZ" sz="4000" dirty="0"/>
              <a:t>Brainstorm before library search</a:t>
            </a:r>
          </a:p>
        </p:txBody>
      </p:sp>
      <p:sp>
        <p:nvSpPr>
          <p:cNvPr id="8" name="TextBox 7"/>
          <p:cNvSpPr txBox="1"/>
          <p:nvPr/>
        </p:nvSpPr>
        <p:spPr>
          <a:xfrm>
            <a:off x="660275" y="1011718"/>
            <a:ext cx="7546243" cy="460895"/>
          </a:xfrm>
          <a:prstGeom prst="rect">
            <a:avLst/>
          </a:prstGeom>
          <a:noFill/>
        </p:spPr>
        <p:txBody>
          <a:bodyPr wrap="square" rtlCol="0">
            <a:spAutoFit/>
          </a:bodyPr>
          <a:lstStyle/>
          <a:p>
            <a:r>
              <a:rPr lang="en-NZ" sz="2395" dirty="0">
                <a:solidFill>
                  <a:srgbClr val="FFC000"/>
                </a:solidFill>
                <a:latin typeface="Arial" panose="020B0604020202020204" pitchFamily="34" charset="0"/>
                <a:cs typeface="Arial" panose="020B0604020202020204" pitchFamily="34" charset="0"/>
              </a:rPr>
              <a:t>What are the key questions that need answering?           </a:t>
            </a:r>
          </a:p>
        </p:txBody>
      </p:sp>
      <p:sp>
        <p:nvSpPr>
          <p:cNvPr id="2" name="TextBox 1"/>
          <p:cNvSpPr txBox="1"/>
          <p:nvPr/>
        </p:nvSpPr>
        <p:spPr>
          <a:xfrm>
            <a:off x="304800" y="1693837"/>
            <a:ext cx="8057715" cy="3593291"/>
          </a:xfrm>
          <a:prstGeom prst="rect">
            <a:avLst/>
          </a:prstGeom>
          <a:noFill/>
        </p:spPr>
        <p:txBody>
          <a:bodyPr wrap="square" rtlCol="0">
            <a:spAutoFit/>
          </a:bodyPr>
          <a:lstStyle/>
          <a:p>
            <a:pPr marL="391125" indent="-391125">
              <a:buFont typeface="Arial" pitchFamily="34" charset="0"/>
              <a:buChar char="•"/>
            </a:pPr>
            <a:r>
              <a:rPr lang="en-NZ" sz="2000" dirty="0">
                <a:solidFill>
                  <a:schemeClr val="bg1"/>
                </a:solidFill>
                <a:latin typeface="Arial" panose="020B0604020202020204" pitchFamily="34" charset="0"/>
                <a:cs typeface="Arial" panose="020B0604020202020204" pitchFamily="34" charset="0"/>
              </a:rPr>
              <a:t>What is workplace bullying? Definition(s) </a:t>
            </a:r>
            <a:r>
              <a:rPr lang="en-NZ" sz="2000" dirty="0">
                <a:solidFill>
                  <a:srgbClr val="FFC000"/>
                </a:solidFill>
                <a:latin typeface="Arial" panose="020B0604020202020204" pitchFamily="34" charset="0"/>
                <a:cs typeface="Arial" panose="020B0604020202020204" pitchFamily="34" charset="0"/>
              </a:rPr>
              <a:t>Define your concepts</a:t>
            </a:r>
          </a:p>
          <a:p>
            <a:pPr marL="342891" indent="-342891">
              <a:spcBef>
                <a:spcPts val="24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Why is it a problem? </a:t>
            </a:r>
            <a:r>
              <a:rPr lang="en-US" sz="2000" dirty="0">
                <a:solidFill>
                  <a:schemeClr val="bg1"/>
                </a:solidFill>
                <a:latin typeface="Arial" panose="020B0604020202020204" pitchFamily="34" charset="0"/>
                <a:cs typeface="Arial" panose="020B0604020202020204" pitchFamily="34" charset="0"/>
              </a:rPr>
              <a:t>Explain significance of problem: </a:t>
            </a:r>
            <a:r>
              <a:rPr lang="en-US" sz="2000" dirty="0">
                <a:solidFill>
                  <a:srgbClr val="FFC000"/>
                </a:solidFill>
                <a:latin typeface="Arial" panose="020B0604020202020204" pitchFamily="34" charset="0"/>
                <a:cs typeface="Arial" panose="020B0604020202020204" pitchFamily="34" charset="0"/>
              </a:rPr>
              <a:t>Effect on individuals/ organisations/ society – evidence from literature</a:t>
            </a:r>
          </a:p>
          <a:p>
            <a:pPr marL="342891" indent="-342891">
              <a:spcBef>
                <a:spcPts val="2053"/>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Contribution of individual personality? How? Why?</a:t>
            </a:r>
          </a:p>
          <a:p>
            <a:pPr marL="391125" indent="-391125">
              <a:spcBef>
                <a:spcPts val="1800"/>
              </a:spcBef>
              <a:buFont typeface="Arial" pitchFamily="34" charset="0"/>
              <a:buChar char="•"/>
            </a:pPr>
            <a:r>
              <a:rPr lang="en-NZ" sz="2000" dirty="0">
                <a:solidFill>
                  <a:schemeClr val="bg1"/>
                </a:solidFill>
                <a:latin typeface="Arial" panose="020B0604020202020204" pitchFamily="34" charset="0"/>
                <a:cs typeface="Arial" panose="020B0604020202020204" pitchFamily="34" charset="0"/>
              </a:rPr>
              <a:t>Contribution of organisational factors?</a:t>
            </a:r>
          </a:p>
          <a:p>
            <a:pPr>
              <a:spcBef>
                <a:spcPts val="0"/>
              </a:spcBef>
            </a:pP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Which factors</a:t>
            </a: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Why</a:t>
            </a: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How</a:t>
            </a: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Do they work in combination</a:t>
            </a:r>
            <a:r>
              <a:rPr lang="en-NZ" sz="2000" dirty="0">
                <a:solidFill>
                  <a:schemeClr val="bg1"/>
                </a:solidFill>
                <a:latin typeface="Arial" panose="020B0604020202020204" pitchFamily="34" charset="0"/>
                <a:cs typeface="Arial" panose="020B0604020202020204" pitchFamily="34" charset="0"/>
              </a:rPr>
              <a:t>?</a:t>
            </a:r>
          </a:p>
          <a:p>
            <a:pPr marL="391125" indent="-391125">
              <a:spcBef>
                <a:spcPts val="1800"/>
              </a:spcBef>
              <a:buFont typeface="Arial" pitchFamily="34" charset="0"/>
              <a:buChar char="•"/>
            </a:pPr>
            <a:r>
              <a:rPr lang="en-NZ" sz="2000" dirty="0">
                <a:solidFill>
                  <a:schemeClr val="bg1"/>
                </a:solidFill>
                <a:latin typeface="Arial" panose="020B0604020202020204" pitchFamily="34" charset="0"/>
                <a:cs typeface="Arial" panose="020B0604020202020204" pitchFamily="34" charset="0"/>
              </a:rPr>
              <a:t>Given our understanding of factors, how can workplace bullying be prevented? Examples of  successful implementation of measures?  </a:t>
            </a:r>
          </a:p>
        </p:txBody>
      </p:sp>
      <p:sp>
        <p:nvSpPr>
          <p:cNvPr id="3" name="TextBox 2"/>
          <p:cNvSpPr txBox="1"/>
          <p:nvPr/>
        </p:nvSpPr>
        <p:spPr>
          <a:xfrm>
            <a:off x="3581400" y="5615834"/>
            <a:ext cx="5445291" cy="460895"/>
          </a:xfrm>
          <a:prstGeom prst="rect">
            <a:avLst/>
          </a:prstGeom>
          <a:noFill/>
          <a:ln>
            <a:noFill/>
          </a:ln>
        </p:spPr>
        <p:txBody>
          <a:bodyPr wrap="square" rtlCol="0">
            <a:spAutoFit/>
          </a:bodyPr>
          <a:lstStyle/>
          <a:p>
            <a:r>
              <a:rPr lang="en-NZ" sz="2395" dirty="0">
                <a:solidFill>
                  <a:srgbClr val="FFC000"/>
                </a:solidFill>
              </a:rPr>
              <a:t>Key words/phrases for Library search</a:t>
            </a:r>
          </a:p>
        </p:txBody>
      </p:sp>
    </p:spTree>
    <p:custDataLst>
      <p:tags r:id="rId1"/>
    </p:custDataLst>
    <p:extLst>
      <p:ext uri="{BB962C8B-B14F-4D97-AF65-F5344CB8AC3E}">
        <p14:creationId xmlns:p14="http://schemas.microsoft.com/office/powerpoint/2010/main" val="18096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nodePh="1">
                                  <p:stCondLst>
                                    <p:cond delay="0"/>
                                  </p:stCondLst>
                                  <p:endCondLst>
                                    <p:cond evt="begin" delay="0">
                                      <p:tn val="38"/>
                                    </p:cond>
                                  </p:end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5EF34D-70E9-22D6-A6C8-ACE81470AF3A}"/>
              </a:ext>
            </a:extLst>
          </p:cNvPr>
          <p:cNvSpPr/>
          <p:nvPr/>
        </p:nvSpPr>
        <p:spPr>
          <a:xfrm>
            <a:off x="685800" y="1066800"/>
            <a:ext cx="8591527" cy="707886"/>
          </a:xfrm>
          <a:prstGeom prst="rect">
            <a:avLst/>
          </a:prstGeom>
        </p:spPr>
        <p:txBody>
          <a:bodyPr wrap="square">
            <a:spAutoFit/>
          </a:bodyPr>
          <a:lstStyle/>
          <a:p>
            <a:r>
              <a:rPr lang="en-NZ" sz="2000" dirty="0">
                <a:solidFill>
                  <a:srgbClr val="FFC000"/>
                </a:solidFill>
                <a:latin typeface="Arial" panose="020B0604020202020204" pitchFamily="34" charset="0"/>
                <a:cs typeface="Arial" panose="020B0604020202020204" pitchFamily="34" charset="0"/>
              </a:rPr>
              <a:t>Keep key questions in front of you – you’re searching for </a:t>
            </a:r>
            <a:r>
              <a:rPr lang="en-NZ" sz="2000" u="sng" dirty="0">
                <a:solidFill>
                  <a:srgbClr val="FFC000"/>
                </a:solidFill>
                <a:latin typeface="Arial" panose="020B0604020202020204" pitchFamily="34" charset="0"/>
                <a:cs typeface="Arial" panose="020B0604020202020204" pitchFamily="34" charset="0"/>
              </a:rPr>
              <a:t>relevant</a:t>
            </a:r>
            <a:r>
              <a:rPr lang="en-NZ" sz="2000" dirty="0">
                <a:solidFill>
                  <a:srgbClr val="FFC000"/>
                </a:solidFill>
                <a:latin typeface="Arial" panose="020B0604020202020204" pitchFamily="34" charset="0"/>
                <a:cs typeface="Arial" panose="020B0604020202020204" pitchFamily="34" charset="0"/>
              </a:rPr>
              <a:t> information </a:t>
            </a:r>
          </a:p>
        </p:txBody>
      </p:sp>
      <p:graphicFrame>
        <p:nvGraphicFramePr>
          <p:cNvPr id="4" name="Table 11" descr="Table featuring three columns - Key Questions, Articles accessed, Notes taken">
            <a:extLst>
              <a:ext uri="{FF2B5EF4-FFF2-40B4-BE49-F238E27FC236}">
                <a16:creationId xmlns:a16="http://schemas.microsoft.com/office/drawing/2014/main" id="{D9EBB0BC-3F02-4AB6-57A2-F2EB1DB10359}"/>
              </a:ext>
            </a:extLst>
          </p:cNvPr>
          <p:cNvGraphicFramePr>
            <a:graphicFrameLocks noGrp="1"/>
          </p:cNvGraphicFramePr>
          <p:nvPr>
            <p:extLst>
              <p:ext uri="{D42A27DB-BD31-4B8C-83A1-F6EECF244321}">
                <p14:modId xmlns:p14="http://schemas.microsoft.com/office/powerpoint/2010/main" val="935242517"/>
              </p:ext>
            </p:extLst>
          </p:nvPr>
        </p:nvGraphicFramePr>
        <p:xfrm>
          <a:off x="914400" y="2057400"/>
          <a:ext cx="7010400" cy="281940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1427690157"/>
                    </a:ext>
                  </a:extLst>
                </a:gridCol>
                <a:gridCol w="1431290">
                  <a:extLst>
                    <a:ext uri="{9D8B030D-6E8A-4147-A177-3AD203B41FA5}">
                      <a16:colId xmlns:a16="http://schemas.microsoft.com/office/drawing/2014/main" val="2718942939"/>
                    </a:ext>
                  </a:extLst>
                </a:gridCol>
                <a:gridCol w="3242310">
                  <a:extLst>
                    <a:ext uri="{9D8B030D-6E8A-4147-A177-3AD203B41FA5}">
                      <a16:colId xmlns:a16="http://schemas.microsoft.com/office/drawing/2014/main" val="2884311568"/>
                    </a:ext>
                  </a:extLst>
                </a:gridCol>
              </a:tblGrid>
              <a:tr h="411822">
                <a:tc>
                  <a:txBody>
                    <a:bodyPr/>
                    <a:lstStyle/>
                    <a:p>
                      <a:r>
                        <a:rPr lang="en-NZ" sz="1800" dirty="0"/>
                        <a:t>Key Questions</a:t>
                      </a:r>
                    </a:p>
                  </a:txBody>
                  <a:tcPr/>
                </a:tc>
                <a:tc>
                  <a:txBody>
                    <a:bodyPr/>
                    <a:lstStyle/>
                    <a:p>
                      <a:r>
                        <a:rPr lang="en-NZ" sz="1800" dirty="0"/>
                        <a:t>Article</a:t>
                      </a:r>
                    </a:p>
                  </a:txBody>
                  <a:tcPr/>
                </a:tc>
                <a:tc>
                  <a:txBody>
                    <a:bodyPr/>
                    <a:lstStyle/>
                    <a:p>
                      <a:r>
                        <a:rPr lang="en-NZ" sz="1800" dirty="0"/>
                        <a:t>My Notes</a:t>
                      </a:r>
                    </a:p>
                  </a:txBody>
                  <a:tcPr/>
                </a:tc>
                <a:extLst>
                  <a:ext uri="{0D108BD9-81ED-4DB2-BD59-A6C34878D82A}">
                    <a16:rowId xmlns:a16="http://schemas.microsoft.com/office/drawing/2014/main" val="2535796834"/>
                  </a:ext>
                </a:extLst>
              </a:tr>
              <a:tr h="2407578">
                <a:tc>
                  <a:txBody>
                    <a:bodyPr/>
                    <a:lstStyle/>
                    <a:p>
                      <a:r>
                        <a:rPr lang="en-NZ" sz="1600" dirty="0"/>
                        <a:t>Definitions of workplace Bullying</a:t>
                      </a:r>
                    </a:p>
                    <a:p>
                      <a:endParaRPr lang="en-NZ" sz="1600" dirty="0"/>
                    </a:p>
                    <a:p>
                      <a:r>
                        <a:rPr lang="en-NZ" sz="1600" dirty="0"/>
                        <a:t>Significance of problem</a:t>
                      </a:r>
                    </a:p>
                    <a:p>
                      <a:endParaRPr lang="en-NZ" sz="1600" dirty="0"/>
                    </a:p>
                    <a:p>
                      <a:r>
                        <a:rPr lang="en-NZ" sz="1600" dirty="0"/>
                        <a:t>Organisational factors</a:t>
                      </a:r>
                    </a:p>
                    <a:p>
                      <a:endParaRPr lang="en-NZ" sz="1600" dirty="0"/>
                    </a:p>
                    <a:p>
                      <a:r>
                        <a:rPr lang="en-NZ" sz="1600" dirty="0"/>
                        <a:t>Preventative measures</a:t>
                      </a:r>
                    </a:p>
                  </a:txBody>
                  <a:tcPr/>
                </a:tc>
                <a:tc>
                  <a:txBody>
                    <a:bodyPr/>
                    <a:lstStyle/>
                    <a:p>
                      <a:r>
                        <a:rPr lang="en-NZ" sz="1600" dirty="0"/>
                        <a:t>Bentley et al. (2012)</a:t>
                      </a:r>
                    </a:p>
                  </a:txBody>
                  <a:tcPr/>
                </a:tc>
                <a:tc>
                  <a:txBody>
                    <a:bodyPr/>
                    <a:lstStyle/>
                    <a:p>
                      <a:endParaRPr lang="en-NZ" sz="1600" dirty="0"/>
                    </a:p>
                  </a:txBody>
                  <a:tcPr/>
                </a:tc>
                <a:extLst>
                  <a:ext uri="{0D108BD9-81ED-4DB2-BD59-A6C34878D82A}">
                    <a16:rowId xmlns:a16="http://schemas.microsoft.com/office/drawing/2014/main" val="2452837267"/>
                  </a:ext>
                </a:extLst>
              </a:tr>
            </a:tbl>
          </a:graphicData>
        </a:graphic>
      </p:graphicFrame>
    </p:spTree>
    <p:custDataLst>
      <p:tags r:id="rId1"/>
    </p:custDataLst>
    <p:extLst>
      <p:ext uri="{BB962C8B-B14F-4D97-AF65-F5344CB8AC3E}">
        <p14:creationId xmlns:p14="http://schemas.microsoft.com/office/powerpoint/2010/main" val="33509616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ED7A1-D5C8-1FFF-B97F-2B54BFE2B63F}"/>
              </a:ext>
            </a:extLst>
          </p:cNvPr>
          <p:cNvSpPr txBox="1"/>
          <p:nvPr/>
        </p:nvSpPr>
        <p:spPr>
          <a:xfrm>
            <a:off x="152400" y="132064"/>
            <a:ext cx="7467600" cy="400110"/>
          </a:xfrm>
          <a:prstGeom prst="rect">
            <a:avLst/>
          </a:prstGeom>
          <a:solidFill>
            <a:srgbClr val="FFC000"/>
          </a:solidFill>
        </p:spPr>
        <p:txBody>
          <a:bodyPr wrap="square" rtlCol="0">
            <a:spAutoFit/>
          </a:bodyPr>
          <a:lstStyle/>
          <a:p>
            <a:r>
              <a:rPr lang="en-NZ" sz="2000" b="1" dirty="0">
                <a:solidFill>
                  <a:schemeClr val="tx2"/>
                </a:solidFill>
                <a:latin typeface="Arial" panose="020B0604020202020204" pitchFamily="34" charset="0"/>
                <a:cs typeface="Arial" panose="020B0604020202020204" pitchFamily="34" charset="0"/>
              </a:rPr>
              <a:t>Writing the essay: Presenting an evidence-based argument</a:t>
            </a:r>
            <a:endParaRPr lang="en-US" sz="2000" b="1" dirty="0">
              <a:solidFill>
                <a:schemeClr val="tx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AFF0EED-7298-E71D-81E7-F3C4D822C70B}"/>
              </a:ext>
            </a:extLst>
          </p:cNvPr>
          <p:cNvSpPr>
            <a:spLocks noGrp="1" noChangeArrowheads="1"/>
          </p:cNvSpPr>
          <p:nvPr>
            <p:ph type="title"/>
          </p:nvPr>
        </p:nvSpPr>
        <p:spPr>
          <a:xfrm>
            <a:off x="685800" y="762000"/>
            <a:ext cx="8229600" cy="873701"/>
          </a:xfrm>
        </p:spPr>
        <p:txBody>
          <a:bodyPr>
            <a:normAutofit/>
          </a:bodyPr>
          <a:lstStyle/>
          <a:p>
            <a:r>
              <a:rPr lang="en-NZ" altLang="en-US" sz="3000" dirty="0">
                <a:solidFill>
                  <a:schemeClr val="bg2"/>
                </a:solidFill>
              </a:rPr>
              <a:t>Your voice guides the argument…</a:t>
            </a:r>
          </a:p>
        </p:txBody>
      </p:sp>
      <p:sp>
        <p:nvSpPr>
          <p:cNvPr id="4" name="Rectangle 5">
            <a:extLst>
              <a:ext uri="{FF2B5EF4-FFF2-40B4-BE49-F238E27FC236}">
                <a16:creationId xmlns:a16="http://schemas.microsoft.com/office/drawing/2014/main" id="{BB41A2DC-6914-19A2-1887-BE3AB25EC26A}"/>
              </a:ext>
            </a:extLst>
          </p:cNvPr>
          <p:cNvSpPr>
            <a:spLocks noChangeArrowheads="1"/>
          </p:cNvSpPr>
          <p:nvPr/>
        </p:nvSpPr>
        <p:spPr bwMode="auto">
          <a:xfrm>
            <a:off x="473090" y="1668759"/>
            <a:ext cx="5633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NZ" altLang="en-US" sz="2400" dirty="0">
                <a:solidFill>
                  <a:schemeClr val="bg2"/>
                </a:solidFill>
              </a:rPr>
              <a:t> </a:t>
            </a:r>
            <a:r>
              <a:rPr lang="en-NZ" altLang="en-US" sz="2400" dirty="0">
                <a:solidFill>
                  <a:srgbClr val="FFC000"/>
                </a:solidFill>
                <a:latin typeface="Arial" panose="020B0604020202020204" pitchFamily="34" charset="0"/>
                <a:cs typeface="Arial" panose="020B0604020202020204" pitchFamily="34" charset="0"/>
              </a:rPr>
              <a:t>…a bit like a barrister in a legal case</a:t>
            </a:r>
          </a:p>
        </p:txBody>
      </p:sp>
      <p:sp>
        <p:nvSpPr>
          <p:cNvPr id="5" name="Text Box 4">
            <a:extLst>
              <a:ext uri="{FF2B5EF4-FFF2-40B4-BE49-F238E27FC236}">
                <a16:creationId xmlns:a16="http://schemas.microsoft.com/office/drawing/2014/main" id="{97F12BD8-AACF-6050-CB10-12AC9C0A7BBF}"/>
              </a:ext>
            </a:extLst>
          </p:cNvPr>
          <p:cNvSpPr txBox="1">
            <a:spLocks noChangeArrowheads="1"/>
          </p:cNvSpPr>
          <p:nvPr/>
        </p:nvSpPr>
        <p:spPr bwMode="auto">
          <a:xfrm>
            <a:off x="515968" y="2362200"/>
            <a:ext cx="5459971" cy="26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93343" indent="-293343" algn="just">
              <a:buFont typeface="Arial" panose="020B0604020202020204" pitchFamily="34" charset="0"/>
              <a:buChar char="•"/>
            </a:pPr>
            <a:r>
              <a:rPr lang="en-NZ" altLang="en-US" sz="2224" dirty="0">
                <a:solidFill>
                  <a:schemeClr val="bg2"/>
                </a:solidFill>
                <a:latin typeface="Arial" panose="020B0604020202020204" pitchFamily="34" charset="0"/>
                <a:cs typeface="Arial" panose="020B0604020202020204" pitchFamily="34" charset="0"/>
              </a:rPr>
              <a:t>Careful selection of relevant and reliable evidence to support your case – your argument </a:t>
            </a:r>
          </a:p>
          <a:p>
            <a:pPr marL="293343" indent="-293343" algn="just">
              <a:spcBef>
                <a:spcPts val="1027"/>
              </a:spcBef>
              <a:buFont typeface="Arial" panose="020B0604020202020204" pitchFamily="34" charset="0"/>
              <a:buChar char="•"/>
            </a:pPr>
            <a:r>
              <a:rPr lang="en-NZ" altLang="en-US" sz="2224" dirty="0">
                <a:solidFill>
                  <a:schemeClr val="bg2"/>
                </a:solidFill>
                <a:latin typeface="Arial" panose="020B0604020202020204" pitchFamily="34" charset="0"/>
                <a:cs typeface="Arial" panose="020B0604020202020204" pitchFamily="34" charset="0"/>
              </a:rPr>
              <a:t>Presentation of your argument, using evidence to back up what </a:t>
            </a:r>
            <a:r>
              <a:rPr lang="en-NZ" altLang="en-US" sz="2224" i="1" dirty="0">
                <a:solidFill>
                  <a:schemeClr val="bg2"/>
                </a:solidFill>
                <a:latin typeface="Arial" panose="020B0604020202020204" pitchFamily="34" charset="0"/>
                <a:cs typeface="Arial" panose="020B0604020202020204" pitchFamily="34" charset="0"/>
              </a:rPr>
              <a:t>you</a:t>
            </a:r>
            <a:r>
              <a:rPr lang="en-NZ" altLang="en-US" sz="2224" dirty="0">
                <a:solidFill>
                  <a:schemeClr val="bg2"/>
                </a:solidFill>
                <a:latin typeface="Arial" panose="020B0604020202020204" pitchFamily="34" charset="0"/>
                <a:cs typeface="Arial" panose="020B0604020202020204" pitchFamily="34" charset="0"/>
              </a:rPr>
              <a:t> say</a:t>
            </a:r>
          </a:p>
          <a:p>
            <a:pPr marL="816202" lvl="1" indent="-391125" algn="just">
              <a:spcBef>
                <a:spcPts val="513"/>
              </a:spcBef>
              <a:buFont typeface="Arial" panose="020B0604020202020204" pitchFamily="34" charset="0"/>
              <a:buChar char="•"/>
            </a:pPr>
            <a:r>
              <a:rPr lang="en-NZ" altLang="en-US" sz="2224" dirty="0">
                <a:solidFill>
                  <a:schemeClr val="bg2"/>
                </a:solidFill>
                <a:latin typeface="Arial" panose="020B0604020202020204" pitchFamily="34" charset="0"/>
                <a:cs typeface="Arial" panose="020B0604020202020204" pitchFamily="34" charset="0"/>
              </a:rPr>
              <a:t>Introduce the issue </a:t>
            </a:r>
            <a:r>
              <a:rPr lang="en-NZ" altLang="en-US" sz="2224" dirty="0">
                <a:solidFill>
                  <a:schemeClr val="bg2"/>
                </a:solidFill>
                <a:latin typeface="Arial" panose="020B0604020202020204" pitchFamily="34" charset="0"/>
                <a:cs typeface="Arial" panose="020B0604020202020204" pitchFamily="34" charset="0"/>
                <a:sym typeface="Wingdings" panose="05000000000000000000" pitchFamily="2" charset="2"/>
              </a:rPr>
              <a:t> </a:t>
            </a:r>
            <a:r>
              <a:rPr lang="en-NZ" altLang="en-US" sz="2224" dirty="0">
                <a:solidFill>
                  <a:schemeClr val="bg2"/>
                </a:solidFill>
                <a:latin typeface="Arial" panose="020B0604020202020204" pitchFamily="34" charset="0"/>
                <a:cs typeface="Arial" panose="020B0604020202020204" pitchFamily="34" charset="0"/>
              </a:rPr>
              <a:t>State your position </a:t>
            </a:r>
            <a:r>
              <a:rPr lang="en-NZ" altLang="en-US" sz="2224" dirty="0">
                <a:solidFill>
                  <a:schemeClr val="bg2"/>
                </a:solidFill>
                <a:latin typeface="Arial" panose="020B0604020202020204" pitchFamily="34" charset="0"/>
                <a:cs typeface="Arial" panose="020B0604020202020204" pitchFamily="34" charset="0"/>
                <a:sym typeface="Wingdings" panose="05000000000000000000" pitchFamily="2" charset="2"/>
              </a:rPr>
              <a:t> Defend your position</a:t>
            </a:r>
            <a:endParaRPr lang="en-NZ" altLang="en-US" sz="1887" dirty="0">
              <a:solidFill>
                <a:schemeClr val="accent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426DC76-4192-6228-7372-54C56F7CA4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52600"/>
            <a:ext cx="1854409" cy="7220260"/>
          </a:xfrm>
          <a:prstGeom prst="rect">
            <a:avLst/>
          </a:prstGeom>
        </p:spPr>
      </p:pic>
    </p:spTree>
    <p:custDataLst>
      <p:tags r:id="rId1"/>
    </p:custDataLst>
    <p:extLst>
      <p:ext uri="{BB962C8B-B14F-4D97-AF65-F5344CB8AC3E}">
        <p14:creationId xmlns:p14="http://schemas.microsoft.com/office/powerpoint/2010/main" val="643688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C89C925-70E7-903C-75D2-E82E4B6A7FB7}"/>
              </a:ext>
            </a:extLst>
          </p:cNvPr>
          <p:cNvSpPr txBox="1">
            <a:spLocks noGrp="1"/>
          </p:cNvSpPr>
          <p:nvPr>
            <p:ph type="title"/>
          </p:nvPr>
        </p:nvSpPr>
        <p:spPr>
          <a:xfrm>
            <a:off x="152400" y="132067"/>
            <a:ext cx="4800600" cy="461665"/>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NZ" sz="2400" b="1" dirty="0">
                <a:solidFill>
                  <a:schemeClr val="tx2"/>
                </a:solidFill>
              </a:rPr>
              <a:t>Formulating a thesis statement</a:t>
            </a:r>
            <a:endParaRPr lang="en-US" sz="2400" b="1" dirty="0">
              <a:solidFill>
                <a:schemeClr val="tx2"/>
              </a:solidFill>
            </a:endParaRPr>
          </a:p>
        </p:txBody>
      </p:sp>
      <p:sp>
        <p:nvSpPr>
          <p:cNvPr id="3" name="TextBox 2">
            <a:extLst>
              <a:ext uri="{FF2B5EF4-FFF2-40B4-BE49-F238E27FC236}">
                <a16:creationId xmlns:a16="http://schemas.microsoft.com/office/drawing/2014/main" id="{5AFFE241-C7CC-33AB-A4AE-B9FA1981A5CC}"/>
              </a:ext>
            </a:extLst>
          </p:cNvPr>
          <p:cNvSpPr txBox="1"/>
          <p:nvPr/>
        </p:nvSpPr>
        <p:spPr>
          <a:xfrm>
            <a:off x="710119" y="850691"/>
            <a:ext cx="7086600" cy="1446550"/>
          </a:xfrm>
          <a:prstGeom prst="rect">
            <a:avLst/>
          </a:prstGeom>
          <a:noFill/>
        </p:spPr>
        <p:txBody>
          <a:bodyPr wrap="square" rtlCol="0">
            <a:spAutoFit/>
          </a:bodyPr>
          <a:lstStyle/>
          <a:p>
            <a:r>
              <a:rPr lang="en-NZ" sz="2200" dirty="0">
                <a:solidFill>
                  <a:schemeClr val="bg1"/>
                </a:solidFill>
                <a:latin typeface="Arial" panose="020B0604020202020204" pitchFamily="34" charset="0"/>
                <a:cs typeface="Arial" panose="020B0604020202020204" pitchFamily="34" charset="0"/>
              </a:rPr>
              <a:t>In order to prevent workplace bullying, organisations need to look beyond issues of individual personality and examine how underlying organisational factors can contribute to the problem. Discuss.</a:t>
            </a:r>
            <a:endParaRPr lang="en-US" sz="22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4D089A7-7E06-1F7D-D6B3-B3F6B948E453}"/>
              </a:ext>
            </a:extLst>
          </p:cNvPr>
          <p:cNvSpPr txBox="1"/>
          <p:nvPr/>
        </p:nvSpPr>
        <p:spPr>
          <a:xfrm>
            <a:off x="1016540" y="2462580"/>
            <a:ext cx="5052647" cy="523220"/>
          </a:xfrm>
          <a:prstGeom prst="rect">
            <a:avLst/>
          </a:prstGeom>
          <a:noFill/>
        </p:spPr>
        <p:txBody>
          <a:bodyPr wrap="square" rtlCol="0">
            <a:spAutoFit/>
          </a:bodyPr>
          <a:lstStyle/>
          <a:p>
            <a:r>
              <a:rPr lang="en-NZ" sz="2800" dirty="0">
                <a:solidFill>
                  <a:srgbClr val="FFC000"/>
                </a:solidFill>
                <a:latin typeface="Arial" panose="020B0604020202020204" pitchFamily="34" charset="0"/>
                <a:cs typeface="Arial" panose="020B0604020202020204" pitchFamily="34" charset="0"/>
              </a:rPr>
              <a:t>Sample thesis statement:</a:t>
            </a:r>
            <a:endParaRPr lang="en-US" sz="2800" dirty="0">
              <a:solidFill>
                <a:srgbClr val="FFC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FC0510C-7F33-0C2F-E1B9-A25D63710BD9}"/>
              </a:ext>
            </a:extLst>
          </p:cNvPr>
          <p:cNvSpPr/>
          <p:nvPr/>
        </p:nvSpPr>
        <p:spPr>
          <a:xfrm>
            <a:off x="685800" y="3048000"/>
            <a:ext cx="7086600" cy="2462213"/>
          </a:xfrm>
          <a:prstGeom prst="rect">
            <a:avLst/>
          </a:prstGeom>
          <a:solidFill>
            <a:schemeClr val="tx2"/>
          </a:solidFill>
        </p:spPr>
        <p:txBody>
          <a:bodyPr wrap="square">
            <a:spAutoFit/>
          </a:bodyPr>
          <a:lstStyle/>
          <a:p>
            <a:r>
              <a:rPr lang="en-NZ" sz="2200" b="1" dirty="0">
                <a:solidFill>
                  <a:schemeClr val="bg1"/>
                </a:solidFill>
                <a:latin typeface="Arial" panose="020B0604020202020204" pitchFamily="34" charset="0"/>
                <a:cs typeface="Arial" panose="020B0604020202020204" pitchFamily="34" charset="0"/>
              </a:rPr>
              <a:t>Issues with individual employees cannot be ignored in any attempt to analyse and address an organisation’s problem with workplace bullying. However it is crucial that the organisation also recognises and addresses organisational factors including A, B, C, and D which may be enabling and even encouraging bullying behaviour. </a:t>
            </a:r>
          </a:p>
        </p:txBody>
      </p:sp>
      <p:pic>
        <p:nvPicPr>
          <p:cNvPr id="6" name="Picture 5">
            <a:extLst>
              <a:ext uri="{FF2B5EF4-FFF2-40B4-BE49-F238E27FC236}">
                <a16:creationId xmlns:a16="http://schemas.microsoft.com/office/drawing/2014/main" id="{B1800104-ACA3-1551-0684-6FBF7B135B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250" y="2977694"/>
            <a:ext cx="1543265" cy="2876951"/>
          </a:xfrm>
          <a:prstGeom prst="rect">
            <a:avLst/>
          </a:prstGeom>
        </p:spPr>
      </p:pic>
    </p:spTree>
    <p:custDataLst>
      <p:tags r:id="rId1"/>
    </p:custDataLst>
    <p:extLst>
      <p:ext uri="{BB962C8B-B14F-4D97-AF65-F5344CB8AC3E}">
        <p14:creationId xmlns:p14="http://schemas.microsoft.com/office/powerpoint/2010/main" val="2864922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ECB86EA6-9DA3-3E1A-0CBC-5841BCC01FCE}"/>
              </a:ext>
            </a:extLst>
          </p:cNvPr>
          <p:cNvSpPr txBox="1">
            <a:spLocks noGrp="1"/>
          </p:cNvSpPr>
          <p:nvPr>
            <p:ph type="title"/>
          </p:nvPr>
        </p:nvSpPr>
        <p:spPr>
          <a:xfrm>
            <a:off x="152400" y="132067"/>
            <a:ext cx="3048000" cy="461665"/>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NZ" sz="2400" b="1" dirty="0">
                <a:solidFill>
                  <a:schemeClr val="tx2"/>
                </a:solidFill>
              </a:rPr>
              <a:t>Planning an outline </a:t>
            </a:r>
            <a:endParaRPr lang="en-US" sz="2400" b="1" dirty="0">
              <a:solidFill>
                <a:schemeClr val="tx2"/>
              </a:solidFill>
            </a:endParaRPr>
          </a:p>
        </p:txBody>
      </p:sp>
      <p:sp>
        <p:nvSpPr>
          <p:cNvPr id="3" name="TextBox 2">
            <a:extLst>
              <a:ext uri="{FF2B5EF4-FFF2-40B4-BE49-F238E27FC236}">
                <a16:creationId xmlns:a16="http://schemas.microsoft.com/office/drawing/2014/main" id="{809221D5-3479-C372-DEE6-ABE8FB41DA6B}"/>
              </a:ext>
            </a:extLst>
          </p:cNvPr>
          <p:cNvSpPr txBox="1"/>
          <p:nvPr/>
        </p:nvSpPr>
        <p:spPr>
          <a:xfrm>
            <a:off x="990600" y="1066800"/>
            <a:ext cx="7086600" cy="1446550"/>
          </a:xfrm>
          <a:prstGeom prst="rect">
            <a:avLst/>
          </a:prstGeom>
          <a:noFill/>
        </p:spPr>
        <p:txBody>
          <a:bodyPr wrap="square" rtlCol="0">
            <a:spAutoFit/>
          </a:bodyPr>
          <a:lstStyle/>
          <a:p>
            <a:r>
              <a:rPr lang="en-NZ" sz="2200" dirty="0">
                <a:solidFill>
                  <a:schemeClr val="bg1"/>
                </a:solidFill>
                <a:latin typeface="Arial" panose="020B0604020202020204" pitchFamily="34" charset="0"/>
                <a:cs typeface="Arial" panose="020B0604020202020204" pitchFamily="34" charset="0"/>
              </a:rPr>
              <a:t>In order to prevent workplace bullying, organisations need to look beyond issues of individual personality and examine how underlying organisational factors can contribute to the problem. Discuss.  </a:t>
            </a:r>
            <a:r>
              <a:rPr lang="en-NZ" sz="2200" u="sng" dirty="0">
                <a:solidFill>
                  <a:schemeClr val="bg1"/>
                </a:solidFill>
                <a:latin typeface="Arial" panose="020B0604020202020204" pitchFamily="34" charset="0"/>
                <a:cs typeface="Arial" panose="020B0604020202020204" pitchFamily="34" charset="0"/>
              </a:rPr>
              <a:t>1,500 words</a:t>
            </a:r>
            <a:endParaRPr lang="en-US" sz="2200" u="sng" dirty="0">
              <a:solidFill>
                <a:schemeClr val="bg1"/>
              </a:solidFill>
              <a:latin typeface="Arial" panose="020B0604020202020204" pitchFamily="34" charset="0"/>
              <a:cs typeface="Arial" panose="020B0604020202020204" pitchFamily="34" charset="0"/>
            </a:endParaRPr>
          </a:p>
        </p:txBody>
      </p:sp>
      <p:sp>
        <p:nvSpPr>
          <p:cNvPr id="4" name="Text Box 4">
            <a:extLst>
              <a:ext uri="{FF2B5EF4-FFF2-40B4-BE49-F238E27FC236}">
                <a16:creationId xmlns:a16="http://schemas.microsoft.com/office/drawing/2014/main" id="{2920C432-CE8C-CF86-7F32-64042478AC98}"/>
              </a:ext>
            </a:extLst>
          </p:cNvPr>
          <p:cNvSpPr txBox="1">
            <a:spLocks noChangeArrowheads="1"/>
          </p:cNvSpPr>
          <p:nvPr/>
        </p:nvSpPr>
        <p:spPr bwMode="auto">
          <a:xfrm>
            <a:off x="609600" y="3124200"/>
            <a:ext cx="7086600" cy="536194"/>
          </a:xfrm>
          <a:prstGeom prst="rect">
            <a:avLst/>
          </a:prstGeom>
          <a:noFill/>
          <a:ln w="9525">
            <a:noFill/>
            <a:miter lim="800000"/>
            <a:headEnd/>
            <a:tailEnd/>
          </a:ln>
        </p:spPr>
        <p:txBody>
          <a:bodyPr wrap="square" lIns="104287" tIns="52144" rIns="104287" bIns="52144">
            <a:spAutoFit/>
          </a:bodyPr>
          <a:lstStyle/>
          <a:p>
            <a:pPr>
              <a:spcBef>
                <a:spcPts val="1200"/>
              </a:spcBef>
            </a:pPr>
            <a:r>
              <a:rPr lang="en-NZ" sz="2800" dirty="0">
                <a:solidFill>
                  <a:schemeClr val="bg1"/>
                </a:solidFill>
                <a:latin typeface="Arial" panose="020B0604020202020204" pitchFamily="34" charset="0"/>
                <a:cs typeface="Arial" panose="020B0604020202020204" pitchFamily="34" charset="0"/>
              </a:rPr>
              <a:t>average words per paragraph = 150 - 200</a:t>
            </a:r>
          </a:p>
        </p:txBody>
      </p:sp>
      <p:sp>
        <p:nvSpPr>
          <p:cNvPr id="5" name="Text Box 3">
            <a:extLst>
              <a:ext uri="{FF2B5EF4-FFF2-40B4-BE49-F238E27FC236}">
                <a16:creationId xmlns:a16="http://schemas.microsoft.com/office/drawing/2014/main" id="{E94F6977-7F4E-23AF-907F-C8D3C0FADEA0}"/>
              </a:ext>
            </a:extLst>
          </p:cNvPr>
          <p:cNvSpPr txBox="1">
            <a:spLocks noChangeArrowheads="1"/>
          </p:cNvSpPr>
          <p:nvPr/>
        </p:nvSpPr>
        <p:spPr bwMode="auto">
          <a:xfrm>
            <a:off x="685800" y="4076737"/>
            <a:ext cx="7962900" cy="967081"/>
          </a:xfrm>
          <a:prstGeom prst="rect">
            <a:avLst/>
          </a:prstGeom>
          <a:noFill/>
          <a:ln w="9525">
            <a:noFill/>
            <a:miter lim="800000"/>
            <a:headEnd/>
            <a:tailEnd/>
          </a:ln>
        </p:spPr>
        <p:txBody>
          <a:bodyPr wrap="square" lIns="104287" tIns="52144" rIns="104287" bIns="52144">
            <a:spAutoFit/>
          </a:bodyPr>
          <a:lstStyle/>
          <a:p>
            <a:pPr>
              <a:spcBef>
                <a:spcPct val="50000"/>
              </a:spcBef>
            </a:pPr>
            <a:r>
              <a:rPr lang="en-NZ" sz="2800" dirty="0">
                <a:solidFill>
                  <a:schemeClr val="bg1"/>
                </a:solidFill>
                <a:latin typeface="Arial" panose="020B0604020202020204" pitchFamily="34" charset="0"/>
                <a:cs typeface="Arial" panose="020B0604020202020204" pitchFamily="34" charset="0"/>
              </a:rPr>
              <a:t>So for this essay, start off with a rough plan for ...          10 or 11 paragraphs</a:t>
            </a:r>
          </a:p>
        </p:txBody>
      </p:sp>
    </p:spTree>
    <p:custDataLst>
      <p:tags r:id="rId1"/>
    </p:custDataLst>
    <p:extLst>
      <p:ext uri="{BB962C8B-B14F-4D97-AF65-F5344CB8AC3E}">
        <p14:creationId xmlns:p14="http://schemas.microsoft.com/office/powerpoint/2010/main" val="3275945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5227093" y="2188958"/>
            <a:ext cx="3703611" cy="2121415"/>
          </a:xfrm>
          <a:prstGeom prst="rect">
            <a:avLst/>
          </a:prstGeom>
          <a:solidFill>
            <a:srgbClr val="FFC000"/>
          </a:solidFill>
          <a:ln w="9525">
            <a:noFill/>
            <a:miter lim="800000"/>
            <a:headEnd/>
            <a:tailEnd/>
          </a:ln>
        </p:spPr>
        <p:txBody>
          <a:bodyPr wrap="square" lIns="89216" tIns="44609" rIns="89216" bIns="44609">
            <a:spAutoFit/>
          </a:bodyPr>
          <a:lstStyle/>
          <a:p>
            <a:r>
              <a:rPr lang="en-NZ" sz="2200" b="1" dirty="0">
                <a:solidFill>
                  <a:schemeClr val="tx2"/>
                </a:solidFill>
                <a:latin typeface="Arial" panose="020B0604020202020204" pitchFamily="34" charset="0"/>
                <a:cs typeface="Arial" panose="020B0604020202020204" pitchFamily="34" charset="0"/>
              </a:rPr>
              <a:t>What is the issue?</a:t>
            </a:r>
          </a:p>
          <a:p>
            <a:r>
              <a:rPr lang="en-NZ" sz="2200" b="1" dirty="0">
                <a:solidFill>
                  <a:schemeClr val="tx2"/>
                </a:solidFill>
                <a:latin typeface="Arial" panose="020B0604020202020204" pitchFamily="34" charset="0"/>
                <a:cs typeface="Arial" panose="020B0604020202020204" pitchFamily="34" charset="0"/>
              </a:rPr>
              <a:t>Why is it a problem – how can it lead to/encourage bullying? </a:t>
            </a:r>
          </a:p>
          <a:p>
            <a:r>
              <a:rPr lang="en-NZ" sz="2200" b="1" dirty="0">
                <a:solidFill>
                  <a:schemeClr val="tx2"/>
                </a:solidFill>
                <a:latin typeface="Arial" panose="020B0604020202020204" pitchFamily="34" charset="0"/>
                <a:cs typeface="Arial" panose="020B0604020202020204" pitchFamily="34" charset="0"/>
              </a:rPr>
              <a:t>What interventions can be used address it? </a:t>
            </a:r>
          </a:p>
        </p:txBody>
      </p:sp>
      <p:sp>
        <p:nvSpPr>
          <p:cNvPr id="22532" name="Text Box 5"/>
          <p:cNvSpPr txBox="1">
            <a:spLocks noChangeArrowheads="1"/>
          </p:cNvSpPr>
          <p:nvPr/>
        </p:nvSpPr>
        <p:spPr bwMode="auto">
          <a:xfrm>
            <a:off x="305593" y="827631"/>
            <a:ext cx="8532813"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   Introduction: prevalence of workplace bullying; definition of bullying; </a:t>
            </a:r>
          </a:p>
          <a:p>
            <a:pPr>
              <a:spcBef>
                <a:spcPts val="0"/>
              </a:spcBef>
            </a:pPr>
            <a:r>
              <a:rPr lang="en-NZ" sz="2000" dirty="0">
                <a:solidFill>
                  <a:schemeClr val="bg1"/>
                </a:solidFill>
                <a:latin typeface="Arial" panose="020B0604020202020204" pitchFamily="34" charset="0"/>
                <a:cs typeface="Arial" panose="020B0604020202020204" pitchFamily="34" charset="0"/>
              </a:rPr>
              <a:t>       consequences of bullying: individual &amp; organisational </a:t>
            </a:r>
          </a:p>
        </p:txBody>
      </p:sp>
      <p:sp>
        <p:nvSpPr>
          <p:cNvPr id="22533" name="Text Box 6"/>
          <p:cNvSpPr txBox="1">
            <a:spLocks noChangeArrowheads="1"/>
          </p:cNvSpPr>
          <p:nvPr/>
        </p:nvSpPr>
        <p:spPr bwMode="auto">
          <a:xfrm>
            <a:off x="401488" y="4477040"/>
            <a:ext cx="7801761"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10:  Conclusion: combination of interventions needed to address  </a:t>
            </a:r>
          </a:p>
          <a:p>
            <a:pPr>
              <a:spcBef>
                <a:spcPts val="0"/>
              </a:spcBef>
            </a:pPr>
            <a:r>
              <a:rPr lang="en-NZ" sz="2000" dirty="0">
                <a:solidFill>
                  <a:schemeClr val="bg1"/>
                </a:solidFill>
                <a:latin typeface="Arial" panose="020B0604020202020204" pitchFamily="34" charset="0"/>
                <a:cs typeface="Arial" panose="020B0604020202020204" pitchFamily="34" charset="0"/>
              </a:rPr>
              <a:t>        complex problem; future – research and practice</a:t>
            </a:r>
          </a:p>
        </p:txBody>
      </p:sp>
      <p:sp>
        <p:nvSpPr>
          <p:cNvPr id="22534" name="Text Box 7"/>
          <p:cNvSpPr txBox="1">
            <a:spLocks noGrp="1" noChangeArrowheads="1"/>
          </p:cNvSpPr>
          <p:nvPr>
            <p:ph type="title"/>
          </p:nvPr>
        </p:nvSpPr>
        <p:spPr bwMode="auto">
          <a:xfrm>
            <a:off x="545398" y="202735"/>
            <a:ext cx="7596003" cy="520976"/>
          </a:xfrm>
          <a:prstGeom prst="rect">
            <a:avLst/>
          </a:prstGeom>
          <a:noFill/>
          <a:ln w="9525">
            <a:noFill/>
            <a:prstDash/>
            <a:miter lim="800000"/>
            <a:headEnd/>
            <a:tailEnd/>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a:spcBef>
                <a:spcPct val="50000"/>
              </a:spcBef>
              <a:defRPr/>
            </a:pPr>
            <a:r>
              <a:rPr lang="en-US" sz="2800" b="1" dirty="0"/>
              <a:t>A plan for this essay might look like this …</a:t>
            </a:r>
            <a:endParaRPr lang="en-NZ" sz="2800" b="1" dirty="0"/>
          </a:p>
        </p:txBody>
      </p:sp>
      <p:sp>
        <p:nvSpPr>
          <p:cNvPr id="22535" name="Rectangle 7"/>
          <p:cNvSpPr>
            <a:spLocks noChangeArrowheads="1"/>
          </p:cNvSpPr>
          <p:nvPr/>
        </p:nvSpPr>
        <p:spPr bwMode="auto">
          <a:xfrm>
            <a:off x="409594" y="2913806"/>
            <a:ext cx="4176713" cy="405688"/>
          </a:xfrm>
          <a:prstGeom prst="rect">
            <a:avLst/>
          </a:prstGeom>
          <a:noFill/>
          <a:ln w="9525">
            <a:noFill/>
            <a:miter lim="800000"/>
            <a:headEnd/>
            <a:tailEnd/>
          </a:ln>
        </p:spPr>
        <p:txBody>
          <a:bodyPr wrap="square" lIns="89216" tIns="44609" rIns="89216" bIns="44609">
            <a:spAutoFit/>
          </a:bodyPr>
          <a:lstStyle/>
          <a:p>
            <a:r>
              <a:rPr lang="en-NZ" sz="2051" b="1" dirty="0">
                <a:solidFill>
                  <a:srgbClr val="003164"/>
                </a:solidFill>
                <a:latin typeface="Calibri" pitchFamily="34" charset="0"/>
              </a:rPr>
              <a:t> </a:t>
            </a:r>
            <a:r>
              <a:rPr lang="en-NZ" sz="2000" dirty="0">
                <a:solidFill>
                  <a:schemeClr val="bg1"/>
                </a:solidFill>
                <a:latin typeface="Arial" panose="020B0604020202020204" pitchFamily="34" charset="0"/>
                <a:cs typeface="Arial" panose="020B0604020202020204" pitchFamily="34" charset="0"/>
              </a:rPr>
              <a:t>4/5 : Organisational factor 1 </a:t>
            </a:r>
          </a:p>
        </p:txBody>
      </p:sp>
      <p:sp>
        <p:nvSpPr>
          <p:cNvPr id="11" name="Rectangle 7"/>
          <p:cNvSpPr>
            <a:spLocks noChangeArrowheads="1"/>
          </p:cNvSpPr>
          <p:nvPr/>
        </p:nvSpPr>
        <p:spPr bwMode="auto">
          <a:xfrm>
            <a:off x="458088" y="2358940"/>
            <a:ext cx="4998677" cy="397866"/>
          </a:xfrm>
          <a:prstGeom prst="rect">
            <a:avLst/>
          </a:prstGeom>
          <a:noFill/>
          <a:ln w="9525">
            <a:noFill/>
            <a:miter lim="800000"/>
            <a:headEnd/>
            <a:tailEnd/>
          </a:ln>
        </p:spPr>
        <p:txBody>
          <a:bodyPr wrap="square" lIns="89216" tIns="44609" rIns="89216" bIns="44609">
            <a:spAutoFit/>
          </a:bodyPr>
          <a:lstStyle/>
          <a:p>
            <a:r>
              <a:rPr lang="en-NZ" sz="2000" dirty="0">
                <a:solidFill>
                  <a:schemeClr val="bg1"/>
                </a:solidFill>
                <a:latin typeface="Arial" panose="020B0604020202020204" pitchFamily="34" charset="0"/>
                <a:cs typeface="Arial" panose="020B0604020202020204" pitchFamily="34" charset="0"/>
              </a:rPr>
              <a:t>2/3 : Factors with individual employees  </a:t>
            </a:r>
          </a:p>
        </p:txBody>
      </p:sp>
      <p:sp>
        <p:nvSpPr>
          <p:cNvPr id="12" name="Rectangle 7"/>
          <p:cNvSpPr>
            <a:spLocks noChangeArrowheads="1"/>
          </p:cNvSpPr>
          <p:nvPr/>
        </p:nvSpPr>
        <p:spPr bwMode="auto">
          <a:xfrm>
            <a:off x="416081" y="3434884"/>
            <a:ext cx="3629007" cy="405688"/>
          </a:xfrm>
          <a:prstGeom prst="rect">
            <a:avLst/>
          </a:prstGeom>
          <a:noFill/>
          <a:ln w="9525">
            <a:noFill/>
            <a:miter lim="800000"/>
            <a:headEnd/>
            <a:tailEnd/>
          </a:ln>
        </p:spPr>
        <p:txBody>
          <a:bodyPr wrap="square" lIns="89216" tIns="44609" rIns="89216" bIns="44609">
            <a:spAutoFit/>
          </a:bodyPr>
          <a:lstStyle/>
          <a:p>
            <a:r>
              <a:rPr lang="en-NZ" sz="2051" dirty="0">
                <a:solidFill>
                  <a:srgbClr val="003164"/>
                </a:solidFill>
                <a:latin typeface="Calibri" pitchFamily="34" charset="0"/>
              </a:rPr>
              <a:t> </a:t>
            </a:r>
            <a:r>
              <a:rPr lang="en-NZ" sz="2000" dirty="0">
                <a:solidFill>
                  <a:schemeClr val="bg1"/>
                </a:solidFill>
                <a:latin typeface="Arial" panose="020B0604020202020204" pitchFamily="34" charset="0"/>
                <a:cs typeface="Arial" panose="020B0604020202020204" pitchFamily="34" charset="0"/>
              </a:rPr>
              <a:t>6/7 : Organisational factor 2 </a:t>
            </a:r>
          </a:p>
        </p:txBody>
      </p:sp>
      <p:sp>
        <p:nvSpPr>
          <p:cNvPr id="13" name="Rectangle 7"/>
          <p:cNvSpPr>
            <a:spLocks noChangeArrowheads="1"/>
          </p:cNvSpPr>
          <p:nvPr/>
        </p:nvSpPr>
        <p:spPr bwMode="auto">
          <a:xfrm>
            <a:off x="458088" y="3955962"/>
            <a:ext cx="4176713" cy="397866"/>
          </a:xfrm>
          <a:prstGeom prst="rect">
            <a:avLst/>
          </a:prstGeom>
          <a:noFill/>
          <a:ln w="9525">
            <a:noFill/>
            <a:miter lim="800000"/>
            <a:headEnd/>
            <a:tailEnd/>
          </a:ln>
        </p:spPr>
        <p:txBody>
          <a:bodyPr wrap="square" lIns="89216" tIns="44609" rIns="89216" bIns="44609">
            <a:spAutoFit/>
          </a:bodyPr>
          <a:lstStyle/>
          <a:p>
            <a:r>
              <a:rPr lang="en-NZ" sz="2000" dirty="0">
                <a:solidFill>
                  <a:schemeClr val="bg1"/>
                </a:solidFill>
                <a:latin typeface="Arial" panose="020B0604020202020204" pitchFamily="34" charset="0"/>
                <a:cs typeface="Arial" panose="020B0604020202020204" pitchFamily="34" charset="0"/>
              </a:rPr>
              <a:t>8/9: Organisational factor 3 </a:t>
            </a:r>
          </a:p>
        </p:txBody>
      </p:sp>
      <p:sp>
        <p:nvSpPr>
          <p:cNvPr id="2" name="Down Arrow 1" descr="Arrow pointing to Thesis Statement"/>
          <p:cNvSpPr/>
          <p:nvPr/>
        </p:nvSpPr>
        <p:spPr>
          <a:xfrm>
            <a:off x="4045088" y="1622907"/>
            <a:ext cx="3048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3088558" y="1851507"/>
            <a:ext cx="3033511" cy="367088"/>
          </a:xfrm>
          <a:prstGeom prst="rect">
            <a:avLst/>
          </a:prstGeom>
          <a:noFill/>
          <a:ln w="9525">
            <a:noFill/>
            <a:miter lim="800000"/>
            <a:headEnd/>
            <a:tailEnd/>
          </a:ln>
        </p:spPr>
        <p:txBody>
          <a:bodyPr wrap="square" lIns="89216" tIns="44609" rIns="89216" bIns="44609">
            <a:spAutoFit/>
          </a:bodyPr>
          <a:lstStyle/>
          <a:p>
            <a:pPr>
              <a:spcBef>
                <a:spcPct val="50000"/>
              </a:spcBef>
            </a:pPr>
            <a:r>
              <a:rPr lang="en-NZ" dirty="0">
                <a:solidFill>
                  <a:schemeClr val="bg1"/>
                </a:solidFill>
                <a:latin typeface="Arial" panose="020B0604020202020204" pitchFamily="34" charset="0"/>
                <a:cs typeface="Arial" panose="020B0604020202020204" pitchFamily="34" charset="0"/>
              </a:rPr>
              <a:t>Thesis statement</a:t>
            </a:r>
          </a:p>
        </p:txBody>
      </p:sp>
      <p:sp>
        <p:nvSpPr>
          <p:cNvPr id="3" name="TextBox 2"/>
          <p:cNvSpPr txBox="1"/>
          <p:nvPr/>
        </p:nvSpPr>
        <p:spPr>
          <a:xfrm>
            <a:off x="7222724" y="1314027"/>
            <a:ext cx="1748416" cy="646331"/>
          </a:xfrm>
          <a:prstGeom prst="rect">
            <a:avLst/>
          </a:prstGeom>
          <a:noFill/>
        </p:spPr>
        <p:txBody>
          <a:bodyPr wrap="square" rtlCol="0">
            <a:spAutoFit/>
          </a:bodyPr>
          <a:lstStyle/>
          <a:p>
            <a:r>
              <a:rPr lang="en-NZ" dirty="0">
                <a:solidFill>
                  <a:srgbClr val="FFC000"/>
                </a:solidFill>
              </a:rPr>
              <a:t>10-15% of words</a:t>
            </a:r>
            <a:endParaRPr lang="en-US" dirty="0">
              <a:solidFill>
                <a:srgbClr val="FFC000"/>
              </a:solidFill>
            </a:endParaRPr>
          </a:p>
        </p:txBody>
      </p:sp>
      <p:sp>
        <p:nvSpPr>
          <p:cNvPr id="15" name="TextBox 14"/>
          <p:cNvSpPr txBox="1"/>
          <p:nvPr/>
        </p:nvSpPr>
        <p:spPr>
          <a:xfrm>
            <a:off x="7843772" y="4649055"/>
            <a:ext cx="1163036" cy="646331"/>
          </a:xfrm>
          <a:prstGeom prst="rect">
            <a:avLst/>
          </a:prstGeom>
          <a:noFill/>
        </p:spPr>
        <p:txBody>
          <a:bodyPr wrap="square" rtlCol="0">
            <a:spAutoFit/>
          </a:bodyPr>
          <a:lstStyle/>
          <a:p>
            <a:r>
              <a:rPr lang="en-NZ" dirty="0">
                <a:solidFill>
                  <a:srgbClr val="FFC000"/>
                </a:solidFill>
              </a:rPr>
              <a:t>10% of words</a:t>
            </a:r>
            <a:endParaRPr lang="en-US" dirty="0">
              <a:solidFill>
                <a:srgbClr val="FFC000"/>
              </a:solidFill>
            </a:endParaRPr>
          </a:p>
        </p:txBody>
      </p:sp>
    </p:spTree>
    <p:custDataLst>
      <p:tags r:id="rId1"/>
    </p:custDataLst>
    <p:extLst>
      <p:ext uri="{BB962C8B-B14F-4D97-AF65-F5344CB8AC3E}">
        <p14:creationId xmlns:p14="http://schemas.microsoft.com/office/powerpoint/2010/main" val="25737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35"/>
                                        </p:tgtEl>
                                        <p:attrNameLst>
                                          <p:attrName>style.visibility</p:attrName>
                                        </p:attrNameLst>
                                      </p:cBhvr>
                                      <p:to>
                                        <p:strVal val="visible"/>
                                      </p:to>
                                    </p:set>
                                    <p:animEffect transition="in" filter="fade">
                                      <p:cBhvr>
                                        <p:cTn id="25" dur="1000"/>
                                        <p:tgtEl>
                                          <p:spTgt spid="225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531"/>
                                        </p:tgtEl>
                                        <p:attrNameLst>
                                          <p:attrName>style.visibility</p:attrName>
                                        </p:attrNameLst>
                                      </p:cBhvr>
                                      <p:to>
                                        <p:strVal val="visible"/>
                                      </p:to>
                                    </p:set>
                                    <p:animEffect transition="in" filter="fade">
                                      <p:cBhvr>
                                        <p:cTn id="40" dur="1000"/>
                                        <p:tgtEl>
                                          <p:spTgt spid="225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533"/>
                                        </p:tgtEl>
                                        <p:attrNameLst>
                                          <p:attrName>style.visibility</p:attrName>
                                        </p:attrNameLst>
                                      </p:cBhvr>
                                      <p:to>
                                        <p:strVal val="visible"/>
                                      </p:to>
                                    </p:set>
                                    <p:animEffect transition="in" filter="fade">
                                      <p:cBhvr>
                                        <p:cTn id="45" dur="1000"/>
                                        <p:tgtEl>
                                          <p:spTgt spid="225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p:bldP spid="22533" grpId="0"/>
      <p:bldP spid="22535" grpId="0"/>
      <p:bldP spid="11" grpId="0"/>
      <p:bldP spid="12" grpId="0"/>
      <p:bldP spid="13" grpId="0"/>
      <p:bldP spid="2" grpId="0" animBg="1"/>
      <p:bldP spid="14" grpId="0"/>
      <p:bldP spid="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7"/>
          <p:cNvSpPr txBox="1">
            <a:spLocks noGrp="1" noChangeArrowheads="1"/>
          </p:cNvSpPr>
          <p:nvPr>
            <p:ph type="title"/>
          </p:nvPr>
        </p:nvSpPr>
        <p:spPr bwMode="auto">
          <a:xfrm>
            <a:off x="1172183" y="279357"/>
            <a:ext cx="7086600" cy="582532"/>
          </a:xfrm>
          <a:prstGeom prst="rect">
            <a:avLst/>
          </a:prstGeom>
          <a:noFill/>
          <a:ln w="9525">
            <a:noFill/>
            <a:prstDash/>
            <a:miter lim="800000"/>
            <a:headEnd/>
            <a:tailEnd/>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a:spcBef>
                <a:spcPct val="50000"/>
              </a:spcBef>
              <a:defRPr/>
            </a:pPr>
            <a:r>
              <a:rPr lang="en-NZ" sz="3200" dirty="0"/>
              <a:t>When do you refer to the literature?</a:t>
            </a:r>
          </a:p>
        </p:txBody>
      </p:sp>
      <p:sp>
        <p:nvSpPr>
          <p:cNvPr id="22532" name="Text Box 5"/>
          <p:cNvSpPr txBox="1">
            <a:spLocks noChangeArrowheads="1"/>
          </p:cNvSpPr>
          <p:nvPr/>
        </p:nvSpPr>
        <p:spPr bwMode="auto">
          <a:xfrm>
            <a:off x="611187" y="883065"/>
            <a:ext cx="8532813"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   Introduction: prevalence of workplace bullying; definition of bullying; </a:t>
            </a:r>
          </a:p>
          <a:p>
            <a:pPr>
              <a:spcBef>
                <a:spcPts val="0"/>
              </a:spcBef>
            </a:pPr>
            <a:r>
              <a:rPr lang="en-NZ" sz="2000" dirty="0">
                <a:solidFill>
                  <a:schemeClr val="bg1"/>
                </a:solidFill>
                <a:latin typeface="Arial" panose="020B0604020202020204" pitchFamily="34" charset="0"/>
                <a:cs typeface="Arial" panose="020B0604020202020204" pitchFamily="34" charset="0"/>
              </a:rPr>
              <a:t>       consequences of bullying: individual &amp; organisational </a:t>
            </a:r>
          </a:p>
        </p:txBody>
      </p:sp>
      <p:sp>
        <p:nvSpPr>
          <p:cNvPr id="2" name="Down Arrow 1" descr="Arrow pointing to Thesis Statement"/>
          <p:cNvSpPr/>
          <p:nvPr/>
        </p:nvSpPr>
        <p:spPr>
          <a:xfrm>
            <a:off x="4038603" y="1594414"/>
            <a:ext cx="3048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3138693" y="1903729"/>
            <a:ext cx="2409419" cy="367088"/>
          </a:xfrm>
          <a:prstGeom prst="rect">
            <a:avLst/>
          </a:prstGeom>
          <a:noFill/>
          <a:ln w="9525">
            <a:noFill/>
            <a:miter lim="800000"/>
            <a:headEnd/>
            <a:tailEnd/>
          </a:ln>
        </p:spPr>
        <p:txBody>
          <a:bodyPr wrap="square" lIns="89216" tIns="44609" rIns="89216" bIns="44609">
            <a:spAutoFit/>
          </a:bodyPr>
          <a:lstStyle/>
          <a:p>
            <a:pPr>
              <a:spcBef>
                <a:spcPct val="50000"/>
              </a:spcBef>
            </a:pPr>
            <a:r>
              <a:rPr lang="en-NZ" dirty="0">
                <a:solidFill>
                  <a:schemeClr val="bg1"/>
                </a:solidFill>
                <a:latin typeface="Arial" panose="020B0604020202020204" pitchFamily="34" charset="0"/>
                <a:cs typeface="Arial" panose="020B0604020202020204" pitchFamily="34" charset="0"/>
              </a:rPr>
              <a:t>Thesis statement</a:t>
            </a:r>
          </a:p>
        </p:txBody>
      </p:sp>
      <p:sp>
        <p:nvSpPr>
          <p:cNvPr id="11" name="Rectangle 7"/>
          <p:cNvSpPr>
            <a:spLocks noChangeArrowheads="1"/>
          </p:cNvSpPr>
          <p:nvPr/>
        </p:nvSpPr>
        <p:spPr bwMode="auto">
          <a:xfrm>
            <a:off x="507183" y="2691875"/>
            <a:ext cx="4998677" cy="405688"/>
          </a:xfrm>
          <a:prstGeom prst="rect">
            <a:avLst/>
          </a:prstGeom>
          <a:noFill/>
          <a:ln w="9525">
            <a:noFill/>
            <a:miter lim="800000"/>
            <a:headEnd/>
            <a:tailEnd/>
          </a:ln>
        </p:spPr>
        <p:txBody>
          <a:bodyPr wrap="square" lIns="89216" tIns="44609" rIns="89216" bIns="44609">
            <a:spAutoFit/>
          </a:bodyPr>
          <a:lstStyle/>
          <a:p>
            <a:r>
              <a:rPr lang="en-NZ" sz="2051" dirty="0">
                <a:solidFill>
                  <a:schemeClr val="bg1"/>
                </a:solidFill>
                <a:latin typeface="Arial" panose="020B0604020202020204" pitchFamily="34" charset="0"/>
                <a:cs typeface="Arial" panose="020B0604020202020204" pitchFamily="34" charset="0"/>
              </a:rPr>
              <a:t>2/3 : Factors with individual employees  </a:t>
            </a:r>
          </a:p>
        </p:txBody>
      </p:sp>
      <p:sp>
        <p:nvSpPr>
          <p:cNvPr id="22535" name="Rectangle 7"/>
          <p:cNvSpPr>
            <a:spLocks noChangeArrowheads="1"/>
          </p:cNvSpPr>
          <p:nvPr/>
        </p:nvSpPr>
        <p:spPr bwMode="auto">
          <a:xfrm>
            <a:off x="409593" y="3263841"/>
            <a:ext cx="4176713" cy="405688"/>
          </a:xfrm>
          <a:prstGeom prst="rect">
            <a:avLst/>
          </a:prstGeom>
          <a:noFill/>
          <a:ln w="9525">
            <a:noFill/>
            <a:miter lim="800000"/>
            <a:headEnd/>
            <a:tailEnd/>
          </a:ln>
        </p:spPr>
        <p:txBody>
          <a:bodyPr wrap="square" lIns="89216" tIns="44609" rIns="89216" bIns="44609">
            <a:spAutoFit/>
          </a:bodyPr>
          <a:lstStyle/>
          <a:p>
            <a:r>
              <a:rPr lang="en-NZ" sz="2051" b="1" dirty="0">
                <a:solidFill>
                  <a:srgbClr val="003164"/>
                </a:solidFill>
                <a:latin typeface="Arial" panose="020B0604020202020204" pitchFamily="34" charset="0"/>
                <a:cs typeface="Arial" panose="020B0604020202020204" pitchFamily="34" charset="0"/>
              </a:rPr>
              <a:t> </a:t>
            </a:r>
            <a:r>
              <a:rPr lang="en-NZ" sz="2051" dirty="0">
                <a:solidFill>
                  <a:schemeClr val="bg1"/>
                </a:solidFill>
                <a:latin typeface="Arial" panose="020B0604020202020204" pitchFamily="34" charset="0"/>
                <a:cs typeface="Arial" panose="020B0604020202020204" pitchFamily="34" charset="0"/>
              </a:rPr>
              <a:t>4/5 : Organisational factor 1 </a:t>
            </a:r>
          </a:p>
        </p:txBody>
      </p:sp>
      <p:sp>
        <p:nvSpPr>
          <p:cNvPr id="12" name="Rectangle 7"/>
          <p:cNvSpPr>
            <a:spLocks noChangeArrowheads="1"/>
          </p:cNvSpPr>
          <p:nvPr/>
        </p:nvSpPr>
        <p:spPr bwMode="auto">
          <a:xfrm>
            <a:off x="435536" y="3795043"/>
            <a:ext cx="3629007" cy="405688"/>
          </a:xfrm>
          <a:prstGeom prst="rect">
            <a:avLst/>
          </a:prstGeom>
          <a:noFill/>
          <a:ln w="9525">
            <a:noFill/>
            <a:miter lim="800000"/>
            <a:headEnd/>
            <a:tailEnd/>
          </a:ln>
        </p:spPr>
        <p:txBody>
          <a:bodyPr wrap="square" lIns="89216" tIns="44609" rIns="89216" bIns="44609">
            <a:spAutoFit/>
          </a:bodyPr>
          <a:lstStyle/>
          <a:p>
            <a:r>
              <a:rPr lang="en-NZ" sz="2051" dirty="0">
                <a:solidFill>
                  <a:srgbClr val="003164"/>
                </a:solidFill>
                <a:latin typeface="Calibri" pitchFamily="34" charset="0"/>
              </a:rPr>
              <a:t> </a:t>
            </a:r>
            <a:r>
              <a:rPr lang="en-NZ" sz="2051" dirty="0">
                <a:solidFill>
                  <a:schemeClr val="bg1"/>
                </a:solidFill>
                <a:latin typeface="Arial" panose="020B0604020202020204" pitchFamily="34" charset="0"/>
                <a:cs typeface="Arial" panose="020B0604020202020204" pitchFamily="34" charset="0"/>
              </a:rPr>
              <a:t>6/7 : Organisational factor 2 </a:t>
            </a:r>
          </a:p>
        </p:txBody>
      </p:sp>
      <p:sp>
        <p:nvSpPr>
          <p:cNvPr id="13" name="Rectangle 7"/>
          <p:cNvSpPr>
            <a:spLocks noChangeArrowheads="1"/>
          </p:cNvSpPr>
          <p:nvPr/>
        </p:nvSpPr>
        <p:spPr bwMode="auto">
          <a:xfrm>
            <a:off x="497128" y="4277790"/>
            <a:ext cx="4176713" cy="397866"/>
          </a:xfrm>
          <a:prstGeom prst="rect">
            <a:avLst/>
          </a:prstGeom>
          <a:noFill/>
          <a:ln w="9525">
            <a:noFill/>
            <a:miter lim="800000"/>
            <a:headEnd/>
            <a:tailEnd/>
          </a:ln>
        </p:spPr>
        <p:txBody>
          <a:bodyPr wrap="square" lIns="89216" tIns="44609" rIns="89216" bIns="44609">
            <a:spAutoFit/>
          </a:bodyPr>
          <a:lstStyle/>
          <a:p>
            <a:r>
              <a:rPr lang="en-NZ" sz="2000" dirty="0">
                <a:solidFill>
                  <a:schemeClr val="bg1"/>
                </a:solidFill>
                <a:latin typeface="Arial" panose="020B0604020202020204" pitchFamily="34" charset="0"/>
                <a:cs typeface="Arial" panose="020B0604020202020204" pitchFamily="34" charset="0"/>
              </a:rPr>
              <a:t>8/9: Organisational factor 3 </a:t>
            </a:r>
          </a:p>
        </p:txBody>
      </p:sp>
      <p:sp>
        <p:nvSpPr>
          <p:cNvPr id="22533" name="Text Box 6"/>
          <p:cNvSpPr txBox="1">
            <a:spLocks noChangeArrowheads="1"/>
          </p:cNvSpPr>
          <p:nvPr/>
        </p:nvSpPr>
        <p:spPr bwMode="auto">
          <a:xfrm>
            <a:off x="435536" y="4786655"/>
            <a:ext cx="8218972"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10:  Conclusion: combination of interventions needed to address  </a:t>
            </a:r>
          </a:p>
          <a:p>
            <a:pPr>
              <a:spcBef>
                <a:spcPts val="0"/>
              </a:spcBef>
            </a:pPr>
            <a:r>
              <a:rPr lang="en-NZ" sz="2000" dirty="0">
                <a:solidFill>
                  <a:schemeClr val="bg1"/>
                </a:solidFill>
                <a:latin typeface="Arial" panose="020B0604020202020204" pitchFamily="34" charset="0"/>
                <a:cs typeface="Arial" panose="020B0604020202020204" pitchFamily="34" charset="0"/>
              </a:rPr>
              <a:t>        complex problem; future – research and practice</a:t>
            </a: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44192" y="4573996"/>
            <a:ext cx="609600" cy="113641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92014" y="1619340"/>
            <a:ext cx="481735" cy="92078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5736" y="706701"/>
            <a:ext cx="327715" cy="1079320"/>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80065" y="2627949"/>
            <a:ext cx="591416" cy="1947819"/>
          </a:xfrm>
          <a:prstGeom prst="rect">
            <a:avLst/>
          </a:prstGeom>
        </p:spPr>
      </p:pic>
    </p:spTree>
    <p:custDataLst>
      <p:tags r:id="rId1"/>
    </p:custDataLst>
    <p:extLst>
      <p:ext uri="{BB962C8B-B14F-4D97-AF65-F5344CB8AC3E}">
        <p14:creationId xmlns:p14="http://schemas.microsoft.com/office/powerpoint/2010/main" val="42539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371600" y="955202"/>
            <a:ext cx="6477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NZ" sz="3600" dirty="0"/>
              <a:t>Getting feedback</a:t>
            </a:r>
            <a:endParaRPr lang="en-US" sz="3600" dirty="0"/>
          </a:p>
        </p:txBody>
      </p:sp>
      <p:sp>
        <p:nvSpPr>
          <p:cNvPr id="7" name="TextBox 6"/>
          <p:cNvSpPr txBox="1"/>
          <p:nvPr/>
        </p:nvSpPr>
        <p:spPr>
          <a:xfrm>
            <a:off x="609600" y="1874256"/>
            <a:ext cx="6172200" cy="2600712"/>
          </a:xfrm>
          <a:prstGeom prst="rect">
            <a:avLst/>
          </a:prstGeom>
          <a:noFill/>
        </p:spPr>
        <p:txBody>
          <a:bodyPr wrap="square" rtlCol="0">
            <a:spAutoFit/>
          </a:bodyPr>
          <a:lstStyle/>
          <a:p>
            <a:pPr marL="285744" indent="-285744">
              <a:buFont typeface="Arial" panose="020B0604020202020204" pitchFamily="34" charset="0"/>
              <a:buChar char="•"/>
            </a:pPr>
            <a:r>
              <a:rPr lang="en-NZ" sz="2300" dirty="0">
                <a:solidFill>
                  <a:schemeClr val="bg1"/>
                </a:solidFill>
                <a:latin typeface="+mn-lt"/>
              </a:rPr>
              <a:t>  </a:t>
            </a:r>
            <a:r>
              <a:rPr lang="en-NZ" sz="2000" dirty="0">
                <a:solidFill>
                  <a:schemeClr val="bg1"/>
                </a:solidFill>
                <a:latin typeface="Arial" panose="020B0604020202020204" pitchFamily="34" charset="0"/>
                <a:cs typeface="Arial" panose="020B0604020202020204" pitchFamily="34" charset="0"/>
              </a:rPr>
              <a:t>Learning Consultants at your campus CTL</a:t>
            </a:r>
          </a:p>
          <a:p>
            <a:r>
              <a:rPr lang="en-NZ" sz="2000" dirty="0">
                <a:solidFill>
                  <a:schemeClr val="bg1"/>
                </a:solidFill>
                <a:latin typeface="Arial" panose="020B0604020202020204" pitchFamily="34" charset="0"/>
                <a:cs typeface="Arial" panose="020B0604020202020204" pitchFamily="34" charset="0"/>
              </a:rPr>
              <a:t>           - appointment required</a:t>
            </a:r>
          </a:p>
          <a:p>
            <a:pPr marL="457189" indent="-457189">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Writing Consultants (Library)</a:t>
            </a:r>
          </a:p>
          <a:p>
            <a:r>
              <a:rPr lang="en-NZ" sz="2000" dirty="0">
                <a:solidFill>
                  <a:schemeClr val="bg1"/>
                </a:solidFill>
                <a:latin typeface="Arial" panose="020B0604020202020204" pitchFamily="34" charset="0"/>
                <a:cs typeface="Arial" panose="020B0604020202020204" pitchFamily="34" charset="0"/>
              </a:rPr>
              <a:t>           - walk-in consultations</a:t>
            </a:r>
          </a:p>
          <a:p>
            <a:pPr marL="457189" indent="-457189">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Pre-reading service – three</a:t>
            </a:r>
            <a:r>
              <a:rPr lang="en-US" altLang="zh-CN" sz="2000" dirty="0">
                <a:solidFill>
                  <a:schemeClr val="bg1"/>
                </a:solidFill>
                <a:latin typeface="Arial" panose="020B0604020202020204" pitchFamily="34" charset="0"/>
                <a:cs typeface="Arial" panose="020B0604020202020204" pitchFamily="34" charset="0"/>
              </a:rPr>
              <a:t>-</a:t>
            </a:r>
            <a:r>
              <a:rPr lang="en-NZ" sz="2000" dirty="0">
                <a:solidFill>
                  <a:schemeClr val="bg1"/>
                </a:solidFill>
                <a:latin typeface="Arial" panose="020B0604020202020204" pitchFamily="34" charset="0"/>
                <a:cs typeface="Arial" panose="020B0604020202020204" pitchFamily="34" charset="0"/>
              </a:rPr>
              <a:t>day turnaround</a:t>
            </a:r>
          </a:p>
          <a:p>
            <a:pPr marL="457189" indent="-457189">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Other students – honest opinions</a:t>
            </a:r>
          </a:p>
          <a:p>
            <a:pPr marL="457189" indent="-457189">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Yourself – go back with fresh eyes</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09600" y="4569326"/>
            <a:ext cx="5676900" cy="369332"/>
          </a:xfrm>
          <a:prstGeom prst="rect">
            <a:avLst/>
          </a:prstGeom>
          <a:solidFill>
            <a:srgbClr val="FFC000"/>
          </a:solidFill>
        </p:spPr>
        <p:txBody>
          <a:bodyPr wrap="square" rtlCol="0">
            <a:spAutoFit/>
          </a:bodyPr>
          <a:lstStyle/>
          <a:p>
            <a:pPr algn="ctr">
              <a:spcBef>
                <a:spcPts val="600"/>
              </a:spcBef>
            </a:pPr>
            <a:r>
              <a:rPr lang="en-NZ" dirty="0">
                <a:hlinkClick r:id="rId3"/>
              </a:rPr>
              <a:t>https://massey-nz.libcal.com/appointments?lid=3000</a:t>
            </a:r>
            <a:endParaRPr lang="en-NZ" dirty="0"/>
          </a:p>
        </p:txBody>
      </p:sp>
      <p:pic>
        <p:nvPicPr>
          <p:cNvPr id="1026" name="Picture 2" descr="https://assetbank.massey.ac.nz/asset-bank/servlet/file?contentDispositionFilename=Mjc0NDEx.jpg-s.jpg&amp;signature=6f7a50747855586d6a317636484579495a4b4a6e754c6c6b796a785743745a66663434594556647a4f53664533574a6e45516b6d686f7738514b716565593442703046326633436b66524f6d4b61667a534867454946357369416b2f536a56626a436f6355376d6e4b49513d&amp;contentDisposition=inline&amp;lastModified=2018-03-30T11:09:05Z&amp;contentIdentifier=adb/aCQH4ljJDwvUsSjH2LK79JmawQP4.jpg&amp;contentStoreIdentifi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2032413"/>
            <a:ext cx="2476500" cy="2896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0700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055451" y="1752600"/>
            <a:ext cx="673959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90516" indent="-390516">
              <a:spcBef>
                <a:spcPct val="200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ADD</a:t>
            </a:r>
          </a:p>
          <a:p>
            <a:pPr marL="846118" lvl="1" indent="-325431">
              <a:spcBef>
                <a:spcPct val="20000"/>
              </a:spcBef>
              <a:buSzPct val="60000"/>
            </a:pPr>
            <a:r>
              <a:rPr lang="en-US" altLang="en-US" dirty="0">
                <a:solidFill>
                  <a:schemeClr val="bg1"/>
                </a:solidFill>
                <a:latin typeface="Arial" panose="020B0604020202020204" pitchFamily="34" charset="0"/>
                <a:cs typeface="Arial" panose="020B0604020202020204" pitchFamily="34" charset="0"/>
              </a:rPr>
              <a:t>What additional information is needed?</a:t>
            </a:r>
          </a:p>
          <a:p>
            <a:pPr marL="390516" indent="-390516">
              <a:spcBef>
                <a:spcPts val="12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SUBTRACT</a:t>
            </a:r>
          </a:p>
          <a:p>
            <a:pPr marL="846118" lvl="1" indent="-325431">
              <a:spcBef>
                <a:spcPct val="20000"/>
              </a:spcBef>
              <a:buSzPct val="60000"/>
            </a:pPr>
            <a:r>
              <a:rPr lang="en-US" altLang="en-US" dirty="0">
                <a:solidFill>
                  <a:schemeClr val="bg1"/>
                </a:solidFill>
                <a:latin typeface="Arial" panose="020B0604020202020204" pitchFamily="34" charset="0"/>
                <a:cs typeface="Arial" panose="020B0604020202020204" pitchFamily="34" charset="0"/>
              </a:rPr>
              <a:t>What information seems unnecessary?</a:t>
            </a:r>
          </a:p>
          <a:p>
            <a:pPr marL="390516" indent="-390516">
              <a:spcBef>
                <a:spcPts val="12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MOVE</a:t>
            </a:r>
            <a:r>
              <a:rPr lang="en-US" altLang="en-US" dirty="0">
                <a:solidFill>
                  <a:schemeClr val="bg1"/>
                </a:solidFill>
                <a:latin typeface="Arial" panose="020B0604020202020204" pitchFamily="34" charset="0"/>
                <a:cs typeface="Arial" panose="020B0604020202020204" pitchFamily="34" charset="0"/>
              </a:rPr>
              <a:t>	</a:t>
            </a:r>
          </a:p>
          <a:p>
            <a:pPr marL="846118" lvl="1" indent="-325431">
              <a:spcBef>
                <a:spcPct val="20000"/>
              </a:spcBef>
              <a:buSzPct val="60000"/>
            </a:pPr>
            <a:r>
              <a:rPr lang="en-US" altLang="en-US" dirty="0">
                <a:solidFill>
                  <a:schemeClr val="bg1"/>
                </a:solidFill>
                <a:latin typeface="Arial" panose="020B0604020202020204" pitchFamily="34" charset="0"/>
                <a:cs typeface="Arial" panose="020B0604020202020204" pitchFamily="34" charset="0"/>
              </a:rPr>
              <a:t>What information could be moved elsewhere?</a:t>
            </a:r>
          </a:p>
          <a:p>
            <a:pPr marL="390516" indent="-390516">
              <a:spcBef>
                <a:spcPts val="12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CHANGE</a:t>
            </a:r>
          </a:p>
          <a:p>
            <a:pPr marL="846118" lvl="1" indent="-325431">
              <a:spcBef>
                <a:spcPct val="20000"/>
              </a:spcBef>
              <a:buSzPct val="60000"/>
            </a:pPr>
            <a:r>
              <a:rPr lang="en-US" altLang="en-US" dirty="0">
                <a:solidFill>
                  <a:schemeClr val="bg1"/>
                </a:solidFill>
                <a:latin typeface="Arial" panose="020B0604020202020204" pitchFamily="34" charset="0"/>
                <a:cs typeface="Arial" panose="020B0604020202020204" pitchFamily="34" charset="0"/>
              </a:rPr>
              <a:t>What information needs changing?	</a:t>
            </a:r>
            <a:endParaRPr lang="en-AU" altLang="en-US" dirty="0">
              <a:solidFill>
                <a:schemeClr val="bg1"/>
              </a:solidFill>
              <a:latin typeface="Arial" panose="020B0604020202020204" pitchFamily="34" charset="0"/>
              <a:cs typeface="Arial" panose="020B0604020202020204" pitchFamily="34" charset="0"/>
            </a:endParaRPr>
          </a:p>
        </p:txBody>
      </p:sp>
      <p:sp>
        <p:nvSpPr>
          <p:cNvPr id="6" name="Title 5"/>
          <p:cNvSpPr txBox="1">
            <a:spLocks noGrp="1"/>
          </p:cNvSpPr>
          <p:nvPr>
            <p:ph type="title"/>
          </p:nvPr>
        </p:nvSpPr>
        <p:spPr>
          <a:xfrm>
            <a:off x="1066800" y="990602"/>
            <a:ext cx="6477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NZ" sz="3600" dirty="0"/>
              <a:t>Revising the assignment</a:t>
            </a:r>
            <a:endParaRPr lang="en-US" sz="3600" dirty="0"/>
          </a:p>
        </p:txBody>
      </p:sp>
    </p:spTree>
    <p:custDataLst>
      <p:tags r:id="rId1"/>
    </p:custDataLst>
    <p:extLst>
      <p:ext uri="{BB962C8B-B14F-4D97-AF65-F5344CB8AC3E}">
        <p14:creationId xmlns:p14="http://schemas.microsoft.com/office/powerpoint/2010/main" val="40508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43000" y="2362200"/>
            <a:ext cx="685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42891" indent="-342891">
              <a:spcBef>
                <a:spcPct val="20000"/>
              </a:spcBef>
              <a:buSzPct val="6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Spelling</a:t>
            </a:r>
          </a:p>
          <a:p>
            <a:pPr marL="342891" indent="-342891">
              <a:spcBef>
                <a:spcPts val="1200"/>
              </a:spcBef>
              <a:buSzPct val="6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Commonly confused words: (there/their/they’re; its/it’s)</a:t>
            </a:r>
          </a:p>
          <a:p>
            <a:pPr marL="342891" indent="-342891">
              <a:spcBef>
                <a:spcPts val="1200"/>
              </a:spcBef>
              <a:buSzPct val="6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Grammar Conventions: (commas, apostrophes, verb tense…) </a:t>
            </a:r>
          </a:p>
          <a:p>
            <a:pPr marL="342891" indent="-342891">
              <a:spcBef>
                <a:spcPts val="1200"/>
              </a:spcBef>
              <a:buSzPct val="6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Paragraphing: one idea per paragraph</a:t>
            </a:r>
          </a:p>
          <a:p>
            <a:pPr marL="342891" indent="-342891">
              <a:spcBef>
                <a:spcPts val="1200"/>
              </a:spcBef>
              <a:buSzPct val="600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Referencing: in-text and references page </a:t>
            </a:r>
            <a:endParaRPr lang="en-AU" dirty="0">
              <a:solidFill>
                <a:schemeClr val="bg1"/>
              </a:solidFill>
              <a:latin typeface="Arial" panose="020B0604020202020204" pitchFamily="34" charset="0"/>
              <a:cs typeface="Arial" panose="020B0604020202020204" pitchFamily="34" charset="0"/>
            </a:endParaRPr>
          </a:p>
        </p:txBody>
      </p:sp>
      <p:sp>
        <p:nvSpPr>
          <p:cNvPr id="5" name="Title 4"/>
          <p:cNvSpPr txBox="1">
            <a:spLocks noGrp="1"/>
          </p:cNvSpPr>
          <p:nvPr>
            <p:ph type="title"/>
          </p:nvPr>
        </p:nvSpPr>
        <p:spPr>
          <a:xfrm>
            <a:off x="1676400" y="990602"/>
            <a:ext cx="55626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NZ" sz="3600" dirty="0"/>
              <a:t>Proofreading and editing  your work</a:t>
            </a:r>
            <a:endParaRPr lang="en-US" sz="3600" dirty="0"/>
          </a:p>
        </p:txBody>
      </p:sp>
    </p:spTree>
    <p:custDataLst>
      <p:tags r:id="rId1"/>
    </p:custDataLst>
    <p:extLst>
      <p:ext uri="{BB962C8B-B14F-4D97-AF65-F5344CB8AC3E}">
        <p14:creationId xmlns:p14="http://schemas.microsoft.com/office/powerpoint/2010/main" val="29812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534C4C2-E2EB-4618-16F4-99EACE0041BD}"/>
              </a:ext>
              <a:ext uri="{C183D7F6-B498-43B3-948B-1728B52AA6E4}">
                <adec:decorative xmlns:adec="http://schemas.microsoft.com/office/drawing/2017/decorative" val="1"/>
              </a:ext>
            </a:extLst>
          </p:cNvPr>
          <p:cNvSpPr txBox="1"/>
          <p:nvPr/>
        </p:nvSpPr>
        <p:spPr>
          <a:xfrm>
            <a:off x="1621" y="0"/>
            <a:ext cx="2514600" cy="430887"/>
          </a:xfrm>
          <a:prstGeom prst="rect">
            <a:avLst/>
          </a:prstGeom>
          <a:solidFill>
            <a:srgbClr val="FFC000"/>
          </a:solidFill>
        </p:spPr>
        <p:txBody>
          <a:bodyPr wrap="square" rtlCol="0">
            <a:spAutoFit/>
          </a:bodyPr>
          <a:lstStyle/>
          <a:p>
            <a:r>
              <a:rPr lang="en-NZ" sz="2200" b="1" dirty="0">
                <a:solidFill>
                  <a:schemeClr val="tx2"/>
                </a:solidFill>
              </a:rPr>
              <a:t>Writing an essay</a:t>
            </a:r>
            <a:endParaRPr lang="en-US" sz="2200" b="1" dirty="0">
              <a:solidFill>
                <a:schemeClr val="tx2"/>
              </a:solidFill>
            </a:endParaRPr>
          </a:p>
        </p:txBody>
      </p:sp>
      <p:sp>
        <p:nvSpPr>
          <p:cNvPr id="15" name="Title 6">
            <a:extLst>
              <a:ext uri="{FF2B5EF4-FFF2-40B4-BE49-F238E27FC236}">
                <a16:creationId xmlns:a16="http://schemas.microsoft.com/office/drawing/2014/main" id="{B72FE06B-574C-ED4B-1F8D-CEB9ACB48BE5}"/>
              </a:ext>
            </a:extLst>
          </p:cNvPr>
          <p:cNvSpPr txBox="1">
            <a:spLocks noGrp="1"/>
          </p:cNvSpPr>
          <p:nvPr>
            <p:ph type="title"/>
          </p:nvPr>
        </p:nvSpPr>
        <p:spPr>
          <a:xfrm>
            <a:off x="1037617" y="1310045"/>
            <a:ext cx="457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NZ" sz="4000" dirty="0">
                <a:latin typeface="Arial" charset="0"/>
                <a:cs typeface="ＭＳ Ｐゴシック" charset="0"/>
              </a:rPr>
              <a:t>What is an essay?</a:t>
            </a:r>
            <a:endParaRPr lang="en-US" sz="4000" dirty="0">
              <a:latin typeface="Arial" charset="0"/>
              <a:cs typeface="ＭＳ Ｐゴシック" charset="0"/>
            </a:endParaRPr>
          </a:p>
        </p:txBody>
      </p:sp>
      <p:sp>
        <p:nvSpPr>
          <p:cNvPr id="16" name="TextBox 15">
            <a:extLst>
              <a:ext uri="{FF2B5EF4-FFF2-40B4-BE49-F238E27FC236}">
                <a16:creationId xmlns:a16="http://schemas.microsoft.com/office/drawing/2014/main" id="{26EB5453-39B6-8B2D-2315-288E779FE852}"/>
              </a:ext>
            </a:extLst>
          </p:cNvPr>
          <p:cNvSpPr txBox="1"/>
          <p:nvPr/>
        </p:nvSpPr>
        <p:spPr>
          <a:xfrm>
            <a:off x="990600" y="2165521"/>
            <a:ext cx="6705600" cy="1292662"/>
          </a:xfrm>
          <a:prstGeom prst="rect">
            <a:avLst/>
          </a:prstGeom>
          <a:noFill/>
        </p:spPr>
        <p:txBody>
          <a:bodyPr wrap="square" rtlCol="0">
            <a:spAutoFit/>
          </a:bodyPr>
          <a:lstStyle/>
          <a:p>
            <a:r>
              <a:rPr lang="en-NZ" sz="2600" dirty="0">
                <a:solidFill>
                  <a:schemeClr val="bg1"/>
                </a:solidFill>
              </a:rPr>
              <a:t>An essay is a written response to a particular question and outlines the author’s </a:t>
            </a:r>
            <a:r>
              <a:rPr lang="en-NZ" sz="2600" dirty="0">
                <a:solidFill>
                  <a:srgbClr val="FFC000"/>
                </a:solidFill>
              </a:rPr>
              <a:t>position</a:t>
            </a:r>
            <a:r>
              <a:rPr lang="en-NZ" sz="2600" dirty="0">
                <a:solidFill>
                  <a:schemeClr val="bg1"/>
                </a:solidFill>
              </a:rPr>
              <a:t> on the issue in question</a:t>
            </a:r>
            <a:endParaRPr lang="en-US" sz="2600" dirty="0">
              <a:solidFill>
                <a:schemeClr val="bg1"/>
              </a:solidFill>
            </a:endParaRPr>
          </a:p>
        </p:txBody>
      </p:sp>
      <p:sp>
        <p:nvSpPr>
          <p:cNvPr id="17" name="TextBox 16">
            <a:extLst>
              <a:ext uri="{FF2B5EF4-FFF2-40B4-BE49-F238E27FC236}">
                <a16:creationId xmlns:a16="http://schemas.microsoft.com/office/drawing/2014/main" id="{94E6B6CE-2EBB-0428-974F-57A2127DB68B}"/>
              </a:ext>
            </a:extLst>
          </p:cNvPr>
          <p:cNvSpPr txBox="1"/>
          <p:nvPr/>
        </p:nvSpPr>
        <p:spPr>
          <a:xfrm>
            <a:off x="1021404" y="3962400"/>
            <a:ext cx="5562600" cy="892552"/>
          </a:xfrm>
          <a:prstGeom prst="rect">
            <a:avLst/>
          </a:prstGeom>
          <a:noFill/>
        </p:spPr>
        <p:txBody>
          <a:bodyPr wrap="square" rtlCol="0">
            <a:spAutoFit/>
          </a:bodyPr>
          <a:lstStyle/>
          <a:p>
            <a:r>
              <a:rPr lang="en-NZ" sz="2600" dirty="0">
                <a:solidFill>
                  <a:srgbClr val="FFC000"/>
                </a:solidFill>
              </a:rPr>
              <a:t>Position - Where the author stands on the issue</a:t>
            </a:r>
            <a:endParaRPr lang="en-US" sz="2600" dirty="0">
              <a:solidFill>
                <a:srgbClr val="FFC000"/>
              </a:solidFill>
            </a:endParaRPr>
          </a:p>
        </p:txBody>
      </p:sp>
    </p:spTree>
    <p:custDataLst>
      <p:tags r:id="rId1"/>
    </p:custDataLst>
    <p:extLst>
      <p:ext uri="{BB962C8B-B14F-4D97-AF65-F5344CB8AC3E}">
        <p14:creationId xmlns:p14="http://schemas.microsoft.com/office/powerpoint/2010/main" val="1841097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790700" y="975743"/>
            <a:ext cx="5562600" cy="10895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altLang="zh-CN" sz="3600" dirty="0"/>
              <a:t>How to write an essay</a:t>
            </a:r>
            <a:br>
              <a:rPr lang="en-US" altLang="zh-CN" sz="3600" dirty="0"/>
            </a:br>
            <a:r>
              <a:rPr lang="en-NZ" sz="3600" dirty="0"/>
              <a:t>Summary</a:t>
            </a:r>
            <a:endParaRPr lang="en-US" sz="3600" dirty="0"/>
          </a:p>
        </p:txBody>
      </p:sp>
      <p:sp>
        <p:nvSpPr>
          <p:cNvPr id="6" name="TextBox 5">
            <a:extLst>
              <a:ext uri="{FF2B5EF4-FFF2-40B4-BE49-F238E27FC236}">
                <a16:creationId xmlns:a16="http://schemas.microsoft.com/office/drawing/2014/main" id="{1BA54CDB-B288-4402-86A1-D042A1688CBA}"/>
              </a:ext>
            </a:extLst>
          </p:cNvPr>
          <p:cNvSpPr txBox="1"/>
          <p:nvPr/>
        </p:nvSpPr>
        <p:spPr>
          <a:xfrm>
            <a:off x="1198848" y="2084727"/>
            <a:ext cx="7772400" cy="3108543"/>
          </a:xfrm>
          <a:prstGeom prst="rect">
            <a:avLst/>
          </a:prstGeom>
          <a:noFill/>
        </p:spPr>
        <p:txBody>
          <a:bodyPr wrap="square" rtlCol="0">
            <a:spAutoFit/>
          </a:bodyPr>
          <a:lstStyle/>
          <a:p>
            <a:pPr marL="693721" indent="-693721">
              <a:spcBef>
                <a:spcPct val="20000"/>
              </a:spcBef>
              <a:buFontTx/>
              <a:buAutoNum type="arabicPeriod"/>
            </a:pPr>
            <a:r>
              <a:rPr lang="en-US" altLang="en-US" sz="2800" dirty="0">
                <a:solidFill>
                  <a:schemeClr val="bg1"/>
                </a:solidFill>
                <a:cs typeface="Arial" pitchFamily="34" charset="0"/>
              </a:rPr>
              <a:t>Analysis of the question </a:t>
            </a:r>
          </a:p>
          <a:p>
            <a:pPr marL="693721" indent="-693721">
              <a:spcBef>
                <a:spcPct val="20000"/>
              </a:spcBef>
              <a:buFontTx/>
              <a:buAutoNum type="arabicPeriod"/>
            </a:pPr>
            <a:r>
              <a:rPr lang="en-US" altLang="en-US" sz="2800" dirty="0">
                <a:solidFill>
                  <a:schemeClr val="bg1"/>
                </a:solidFill>
                <a:cs typeface="Arial" pitchFamily="34" charset="0"/>
              </a:rPr>
              <a:t>Research</a:t>
            </a:r>
          </a:p>
          <a:p>
            <a:pPr marL="693721" indent="-693721">
              <a:spcBef>
                <a:spcPct val="20000"/>
              </a:spcBef>
              <a:buFontTx/>
              <a:buAutoNum type="arabicPeriod"/>
            </a:pPr>
            <a:r>
              <a:rPr lang="en-US" altLang="en-US" sz="2800" dirty="0">
                <a:solidFill>
                  <a:schemeClr val="bg1"/>
                </a:solidFill>
                <a:cs typeface="Arial" pitchFamily="34" charset="0"/>
              </a:rPr>
              <a:t>Formulating the thesis statement</a:t>
            </a:r>
          </a:p>
          <a:p>
            <a:pPr marL="693721" indent="-693721">
              <a:spcBef>
                <a:spcPct val="20000"/>
              </a:spcBef>
              <a:buFontTx/>
              <a:buAutoNum type="arabicPeriod"/>
            </a:pPr>
            <a:r>
              <a:rPr lang="en-US" altLang="en-US" sz="2800" dirty="0">
                <a:solidFill>
                  <a:schemeClr val="bg1"/>
                </a:solidFill>
                <a:cs typeface="Arial" pitchFamily="34" charset="0"/>
              </a:rPr>
              <a:t>Creating an outline</a:t>
            </a:r>
          </a:p>
          <a:p>
            <a:pPr marL="693721" indent="-693721">
              <a:spcBef>
                <a:spcPct val="20000"/>
              </a:spcBef>
              <a:buFontTx/>
              <a:buAutoNum type="arabicPeriod"/>
            </a:pPr>
            <a:r>
              <a:rPr lang="en-US" altLang="en-US" sz="2800" dirty="0">
                <a:solidFill>
                  <a:schemeClr val="bg1"/>
                </a:solidFill>
                <a:cs typeface="Arial" pitchFamily="34" charset="0"/>
              </a:rPr>
              <a:t>Writing the first draft </a:t>
            </a:r>
          </a:p>
          <a:p>
            <a:pPr marL="693721" indent="-693721">
              <a:spcBef>
                <a:spcPct val="20000"/>
              </a:spcBef>
              <a:buFontTx/>
              <a:buAutoNum type="arabicPeriod"/>
            </a:pPr>
            <a:r>
              <a:rPr lang="en-US" altLang="en-US" sz="2800" dirty="0">
                <a:solidFill>
                  <a:schemeClr val="bg1"/>
                </a:solidFill>
                <a:cs typeface="Arial" pitchFamily="34" charset="0"/>
              </a:rPr>
              <a:t>Revising and proofreading </a:t>
            </a:r>
            <a:endParaRPr lang="en-AU" altLang="en-US" sz="2800" dirty="0">
              <a:solidFill>
                <a:schemeClr val="bg1"/>
              </a:solidFill>
              <a:cs typeface="Arial" pitchFamily="34" charset="0"/>
            </a:endParaRPr>
          </a:p>
        </p:txBody>
      </p:sp>
    </p:spTree>
    <p:custDataLst>
      <p:tags r:id="rId1"/>
    </p:custDataLst>
    <p:extLst>
      <p:ext uri="{BB962C8B-B14F-4D97-AF65-F5344CB8AC3E}">
        <p14:creationId xmlns:p14="http://schemas.microsoft.com/office/powerpoint/2010/main" val="31944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C1C0-1102-54BF-516A-B424578CC8BB}"/>
              </a:ext>
            </a:extLst>
          </p:cNvPr>
          <p:cNvSpPr>
            <a:spLocks noGrp="1"/>
          </p:cNvSpPr>
          <p:nvPr>
            <p:ph type="title"/>
          </p:nvPr>
        </p:nvSpPr>
        <p:spPr>
          <a:xfrm>
            <a:off x="2667000" y="304800"/>
            <a:ext cx="7577702" cy="1122255"/>
          </a:xfrm>
        </p:spPr>
        <p:txBody>
          <a:bodyPr/>
          <a:lstStyle/>
          <a:p>
            <a:r>
              <a:rPr lang="en-NZ" b="1" dirty="0"/>
              <a:t>Need help?</a:t>
            </a:r>
          </a:p>
        </p:txBody>
      </p:sp>
      <p:sp>
        <p:nvSpPr>
          <p:cNvPr id="4" name="Content Placeholder 2">
            <a:extLst>
              <a:ext uri="{FF2B5EF4-FFF2-40B4-BE49-F238E27FC236}">
                <a16:creationId xmlns:a16="http://schemas.microsoft.com/office/drawing/2014/main" id="{DA9EC3B9-938D-7F45-3FDB-BF9752C5AC93}"/>
              </a:ext>
            </a:extLst>
          </p:cNvPr>
          <p:cNvSpPr>
            <a:spLocks noGrp="1"/>
          </p:cNvSpPr>
          <p:nvPr>
            <p:ph idx="1"/>
          </p:nvPr>
        </p:nvSpPr>
        <p:spPr>
          <a:xfrm>
            <a:off x="721641" y="1253331"/>
            <a:ext cx="7886700" cy="4351338"/>
          </a:xfrm>
          <a:prstGeom prst="rect">
            <a:avLst/>
          </a:prstGeom>
        </p:spPr>
        <p:txBody>
          <a:bodyPr>
            <a:noAutofit/>
          </a:bodyPr>
          <a:lstStyle/>
          <a:p>
            <a:r>
              <a:rPr lang="en-US" sz="1200" b="1" dirty="0">
                <a:solidFill>
                  <a:srgbClr val="FFC000"/>
                </a:solidFill>
                <a:hlinkClick r:id="rId3">
                  <a:extLst>
                    <a:ext uri="{A12FA001-AC4F-418D-AE19-62706E023703}">
                      <ahyp:hlinkClr xmlns:ahyp="http://schemas.microsoft.com/office/drawing/2018/hyperlinkcolor" val="tx"/>
                    </a:ext>
                  </a:extLst>
                </a:hlinkClick>
              </a:rPr>
              <a:t>Individual Support</a:t>
            </a:r>
            <a:r>
              <a:rPr lang="en-US" sz="1200" dirty="0">
                <a:solidFill>
                  <a:srgbClr val="FFC000"/>
                </a:solidFill>
              </a:rPr>
              <a:t>: </a:t>
            </a:r>
            <a:r>
              <a:rPr lang="en-US" sz="1200" dirty="0"/>
              <a:t>Want to discuss your assignment before you hand it in? Want to discuss study skills (e.g. how to manage time)? Book an appointment at </a:t>
            </a:r>
            <a:r>
              <a:rPr lang="en-NZ" sz="1200" u="sng" dirty="0">
                <a:solidFill>
                  <a:srgbClr val="FFC000"/>
                </a:solidFill>
              </a:rPr>
              <a:t>https://massey-nz.libcal.com/</a:t>
            </a:r>
            <a:r>
              <a:rPr lang="en-NZ" sz="1200" u="sng" dirty="0"/>
              <a:t> </a:t>
            </a:r>
          </a:p>
          <a:p>
            <a:r>
              <a:rPr lang="en-US" sz="1200" b="1" dirty="0">
                <a:solidFill>
                  <a:srgbClr val="FFC000"/>
                </a:solidFill>
                <a:hlinkClick r:id="rId4">
                  <a:extLst>
                    <a:ext uri="{A12FA001-AC4F-418D-AE19-62706E023703}">
                      <ahyp:hlinkClr xmlns:ahyp="http://schemas.microsoft.com/office/drawing/2018/hyperlinkcolor" val="tx"/>
                    </a:ext>
                  </a:extLst>
                </a:hlinkClick>
              </a:rPr>
              <a:t>Pre-Reading Service</a:t>
            </a:r>
            <a:r>
              <a:rPr lang="en-US" sz="1200" b="1" dirty="0">
                <a:solidFill>
                  <a:srgbClr val="FFC000"/>
                </a:solidFill>
              </a:rPr>
              <a:t>: </a:t>
            </a:r>
            <a:r>
              <a:rPr lang="en-US" sz="1200" dirty="0"/>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rgbClr val="FFC000"/>
                </a:solidFill>
                <a:hlinkClick r:id="rId5">
                  <a:extLst>
                    <a:ext uri="{A12FA001-AC4F-418D-AE19-62706E023703}">
                      <ahyp:hlinkClr xmlns:ahyp="http://schemas.microsoft.com/office/drawing/2018/hyperlinkcolor" val="tx"/>
                    </a:ext>
                  </a:extLst>
                </a:hlinkClick>
              </a:rPr>
              <a:t>Workshops</a:t>
            </a:r>
            <a:r>
              <a:rPr lang="en-US" sz="1200" b="1" dirty="0">
                <a:solidFill>
                  <a:srgbClr val="FFC000"/>
                </a:solidFill>
              </a:rPr>
              <a:t>: </a:t>
            </a:r>
            <a:r>
              <a:rPr lang="en-US" sz="1200" dirty="0"/>
              <a:t>Seminars and workshops are run on campus and online, which can help you with writing and study skills, such as essay writing, referencing, and writing research proposals. See here for </a:t>
            </a:r>
            <a:r>
              <a:rPr lang="en-US" sz="1200" dirty="0" err="1"/>
              <a:t>programmes</a:t>
            </a:r>
            <a:r>
              <a:rPr lang="en-US" sz="1200" dirty="0"/>
              <a:t> and registration details. See </a:t>
            </a:r>
            <a:r>
              <a:rPr lang="en-NZ" sz="1200" dirty="0">
                <a:solidFill>
                  <a:srgbClr val="FFC000"/>
                </a:solidFill>
                <a:hlinkClick r:id="rId6">
                  <a:extLst>
                    <a:ext uri="{A12FA001-AC4F-418D-AE19-62706E023703}">
                      <ahyp:hlinkClr xmlns:ahyp="http://schemas.microsoft.com/office/drawing/2018/hyperlinkcolor" val="tx"/>
                    </a:ext>
                  </a:extLst>
                </a:hlinkClick>
              </a:rPr>
              <a:t>http://owll.massey.ac.nz/about-OWLL/workshops.php</a:t>
            </a:r>
            <a:endParaRPr lang="en-NZ" sz="1200" dirty="0">
              <a:solidFill>
                <a:srgbClr val="FFC000"/>
              </a:solidFill>
            </a:endParaRPr>
          </a:p>
          <a:p>
            <a:r>
              <a:rPr lang="en-US" sz="1200" b="1" dirty="0">
                <a:solidFill>
                  <a:srgbClr val="FFC000"/>
                </a:solidFill>
                <a:hlinkClick r:id="rId7">
                  <a:extLst>
                    <a:ext uri="{A12FA001-AC4F-418D-AE19-62706E023703}">
                      <ahyp:hlinkClr xmlns:ahyp="http://schemas.microsoft.com/office/drawing/2018/hyperlinkcolor" val="tx"/>
                    </a:ext>
                  </a:extLst>
                </a:hlinkClick>
              </a:rPr>
              <a:t>Academic Q+A</a:t>
            </a:r>
            <a:r>
              <a:rPr lang="en-US" sz="1200" b="1" dirty="0">
                <a:solidFill>
                  <a:srgbClr val="FFC000"/>
                </a:solidFill>
              </a:rPr>
              <a:t> </a:t>
            </a:r>
            <a:r>
              <a:rPr lang="en-US" sz="1200" b="1" dirty="0">
                <a:solidFill>
                  <a:srgbClr val="FFC000"/>
                </a:solidFill>
                <a:hlinkClick r:id="rId8">
                  <a:extLst>
                    <a:ext uri="{A12FA001-AC4F-418D-AE19-62706E023703}">
                      <ahyp:hlinkClr xmlns:ahyp="http://schemas.microsoft.com/office/drawing/2018/hyperlinkcolor" val="tx"/>
                    </a:ext>
                  </a:extLst>
                </a:hlinkClick>
              </a:rPr>
              <a:t>forum</a:t>
            </a:r>
            <a:r>
              <a:rPr lang="en-US" sz="1200" b="1" dirty="0">
                <a:solidFill>
                  <a:srgbClr val="FFC000"/>
                </a:solidFill>
              </a:rPr>
              <a:t>: </a:t>
            </a:r>
            <a:r>
              <a:rPr lang="en-US" sz="1200" dirty="0"/>
              <a:t>Ask our consultants a question about academic writing and/or study </a:t>
            </a:r>
            <a:r>
              <a:rPr lang="en-NZ" sz="1200" dirty="0"/>
              <a:t>skills. </a:t>
            </a:r>
            <a:r>
              <a:rPr lang="en-US" sz="1200" dirty="0"/>
              <a:t>The Q &amp; A forum is a place for students to receive help with quick, study-related questions. You can access the forum through the Academic Writing and Learning Support site on your Stream homepage.</a:t>
            </a:r>
            <a:endParaRPr lang="en-NZ" sz="1200" dirty="0"/>
          </a:p>
          <a:p>
            <a:r>
              <a:rPr lang="en-US" sz="1200" b="1" dirty="0">
                <a:solidFill>
                  <a:srgbClr val="FFC000"/>
                </a:solidFill>
                <a:hlinkClick r:id="rId9">
                  <a:extLst>
                    <a:ext uri="{A12FA001-AC4F-418D-AE19-62706E023703}">
                      <ahyp:hlinkClr xmlns:ahyp="http://schemas.microsoft.com/office/drawing/2018/hyperlinkcolor" val="tx"/>
                    </a:ext>
                  </a:extLst>
                </a:hlinkClick>
              </a:rPr>
              <a:t>OWLL</a:t>
            </a:r>
            <a:r>
              <a:rPr lang="en-US" sz="1200" b="1" dirty="0">
                <a:solidFill>
                  <a:srgbClr val="FFC000"/>
                </a:solidFill>
              </a:rPr>
              <a:t>: </a:t>
            </a:r>
            <a:r>
              <a:rPr lang="en-US" sz="1200" dirty="0"/>
              <a:t>Information about academic writing and study skills, including assignment planning, </a:t>
            </a:r>
            <a:r>
              <a:rPr lang="en-NZ" sz="1200" dirty="0"/>
              <a:t>essays, reports, and referencing. Go to </a:t>
            </a:r>
            <a:r>
              <a:rPr lang="en-NZ" sz="1200" dirty="0">
                <a:solidFill>
                  <a:srgbClr val="FFC000"/>
                </a:solidFill>
                <a:hlinkClick r:id="rId9">
                  <a:extLst>
                    <a:ext uri="{A12FA001-AC4F-418D-AE19-62706E023703}">
                      <ahyp:hlinkClr xmlns:ahyp="http://schemas.microsoft.com/office/drawing/2018/hyperlinkcolor" val="tx"/>
                    </a:ext>
                  </a:extLst>
                </a:hlinkClick>
              </a:rPr>
              <a:t>http://owll.massey.ac.nz/index.php</a:t>
            </a:r>
            <a:endParaRPr lang="en-NZ" sz="1200" dirty="0">
              <a:solidFill>
                <a:srgbClr val="FFC000"/>
              </a:solidFill>
            </a:endParaRPr>
          </a:p>
          <a:p>
            <a:r>
              <a:rPr lang="en-US" sz="1200" b="1" dirty="0">
                <a:solidFill>
                  <a:srgbClr val="FFC000"/>
                </a:solidFill>
                <a:hlinkClick r:id="rId10">
                  <a:extLst>
                    <a:ext uri="{A12FA001-AC4F-418D-AE19-62706E023703}">
                      <ahyp:hlinkClr xmlns:ahyp="http://schemas.microsoft.com/office/drawing/2018/hyperlinkcolor" val="tx"/>
                    </a:ext>
                  </a:extLst>
                </a:hlinkClick>
              </a:rPr>
              <a:t>Disability Services</a:t>
            </a:r>
            <a:r>
              <a:rPr lang="en-US" sz="1200" b="1" dirty="0">
                <a:solidFill>
                  <a:srgbClr val="FFC000"/>
                </a:solidFill>
              </a:rPr>
              <a:t>: </a:t>
            </a:r>
            <a:r>
              <a:rPr lang="en-US" sz="1200" dirty="0"/>
              <a:t>A range of services and support for students who have health and disability issues that are impacting their study.</a:t>
            </a:r>
          </a:p>
          <a:p>
            <a:r>
              <a:rPr lang="en-US" sz="1200" b="1" dirty="0">
                <a:solidFill>
                  <a:srgbClr val="FFC000"/>
                </a:solidFill>
                <a:hlinkClick r:id="rId11">
                  <a:extLst>
                    <a:ext uri="{A12FA001-AC4F-418D-AE19-62706E023703}">
                      <ahyp:hlinkClr xmlns:ahyp="http://schemas.microsoft.com/office/drawing/2018/hyperlinkcolor" val="tx"/>
                    </a:ext>
                  </a:extLst>
                </a:hlinkClick>
              </a:rPr>
              <a:t>Pacific Massey: </a:t>
            </a:r>
            <a:r>
              <a:rPr lang="en-US" sz="1200" dirty="0"/>
              <a:t>Whether studying as an internal or distance student, you can also access Learning support from the Pasifika Learning </a:t>
            </a:r>
            <a:r>
              <a:rPr lang="en-NZ" sz="1200" dirty="0"/>
              <a:t>Advisors.</a:t>
            </a:r>
          </a:p>
          <a:p>
            <a:r>
              <a:rPr lang="fi-FI" sz="1200" b="1" dirty="0">
                <a:solidFill>
                  <a:srgbClr val="FFC000"/>
                </a:solidFill>
                <a:hlinkClick r:id="rId12">
                  <a:extLst>
                    <a:ext uri="{A12FA001-AC4F-418D-AE19-62706E023703}">
                      <ahyp:hlinkClr xmlns:ahyp="http://schemas.microsoft.com/office/drawing/2018/hyperlinkcolor" val="tx"/>
                    </a:ext>
                  </a:extLst>
                </a:hlinkClick>
              </a:rPr>
              <a:t>Te Rau Tauawhi: </a:t>
            </a:r>
            <a:r>
              <a:rPr lang="fi-FI" sz="1200" dirty="0"/>
              <a:t>Ko t</a:t>
            </a:r>
            <a:r>
              <a:rPr lang="fr-FR" sz="1200" dirty="0"/>
              <a:t>ā</a:t>
            </a:r>
            <a:r>
              <a:rPr lang="fi-FI" sz="1200" dirty="0"/>
              <a:t> Te Rau Tauawhi he </a:t>
            </a:r>
            <a:r>
              <a:rPr lang="fr-FR" sz="1200" dirty="0"/>
              <a:t>ā</a:t>
            </a:r>
            <a:r>
              <a:rPr lang="fi-FI" sz="1200" dirty="0"/>
              <a:t>whina i ng</a:t>
            </a:r>
            <a:r>
              <a:rPr lang="fr-FR" sz="1200" dirty="0"/>
              <a:t>ā</a:t>
            </a:r>
            <a:r>
              <a:rPr lang="fi-FI" sz="1200" dirty="0"/>
              <a:t> tauira M</a:t>
            </a:r>
            <a:r>
              <a:rPr lang="fr-FR" sz="1200" dirty="0"/>
              <a:t>ā</a:t>
            </a:r>
            <a:r>
              <a:rPr lang="fi-FI" sz="1200" dirty="0"/>
              <a:t>ori ki te tuku aromatawatai ki Te Reo M</a:t>
            </a:r>
            <a:r>
              <a:rPr lang="fr-FR" sz="1200" dirty="0"/>
              <a:t>ā</a:t>
            </a:r>
            <a:r>
              <a:rPr lang="fi-FI" sz="1200" dirty="0"/>
              <a:t>ori, ki te tautoko hoki i </a:t>
            </a:r>
            <a:r>
              <a:rPr lang="en-US" sz="1200" dirty="0"/>
              <a:t>ng</a:t>
            </a:r>
            <a:r>
              <a:rPr lang="fr-FR" sz="1200" dirty="0"/>
              <a:t>ā</a:t>
            </a:r>
            <a:r>
              <a:rPr lang="en-US" sz="1200" dirty="0"/>
              <a:t> </a:t>
            </a:r>
            <a:r>
              <a:rPr lang="fr-FR" sz="1200" dirty="0"/>
              <a:t>ā</a:t>
            </a:r>
            <a:r>
              <a:rPr lang="en-US" sz="1200" dirty="0" err="1"/>
              <a:t>huatanga</a:t>
            </a:r>
            <a:r>
              <a:rPr lang="en-US" sz="1200" dirty="0"/>
              <a:t> </a:t>
            </a:r>
            <a:r>
              <a:rPr lang="en-US" sz="1200" dirty="0" err="1"/>
              <a:t>whakarite</a:t>
            </a:r>
            <a:r>
              <a:rPr lang="en-US" sz="1200" dirty="0"/>
              <a:t> </a:t>
            </a:r>
            <a:r>
              <a:rPr lang="en-US" sz="1200" dirty="0" err="1"/>
              <a:t>tuhinga</a:t>
            </a:r>
            <a:r>
              <a:rPr lang="en-US" sz="1200" dirty="0"/>
              <a:t>. The </a:t>
            </a:r>
            <a:r>
              <a:rPr lang="fr-FR" sz="1200" dirty="0"/>
              <a:t>Te Rau Tauawhi </a:t>
            </a:r>
            <a:r>
              <a:rPr lang="fr-FR" sz="1200" dirty="0" err="1"/>
              <a:t>Māori</a:t>
            </a:r>
            <a:r>
              <a:rPr lang="fr-FR" sz="1200" dirty="0"/>
              <a:t> Student Centre can </a:t>
            </a:r>
            <a:r>
              <a:rPr lang="en-US" sz="1200" dirty="0"/>
              <a:t>help you to submit your assignment in Te </a:t>
            </a:r>
            <a:r>
              <a:rPr lang="en-US" sz="1200" dirty="0" err="1"/>
              <a:t>Reo</a:t>
            </a:r>
            <a:r>
              <a:rPr lang="en-US" sz="1200" dirty="0"/>
              <a:t> M</a:t>
            </a:r>
            <a:r>
              <a:rPr lang="fr-FR" sz="1200" dirty="0"/>
              <a:t>ā</a:t>
            </a:r>
            <a:r>
              <a:rPr lang="en-US" sz="1200" dirty="0" err="1"/>
              <a:t>ori</a:t>
            </a:r>
            <a:r>
              <a:rPr lang="en-US" sz="1200" dirty="0"/>
              <a:t> and provide general assignment structure </a:t>
            </a:r>
            <a:r>
              <a:rPr lang="en-NZ" sz="1200"/>
              <a:t>support.</a:t>
            </a:r>
            <a:endParaRPr lang="en-NZ" sz="1200" dirty="0">
              <a:solidFill>
                <a:srgbClr val="FFC000"/>
              </a:solidFill>
            </a:endParaRPr>
          </a:p>
        </p:txBody>
      </p:sp>
      <p:sp>
        <p:nvSpPr>
          <p:cNvPr id="5" name="Title 1">
            <a:extLst>
              <a:ext uri="{FF2B5EF4-FFF2-40B4-BE49-F238E27FC236}">
                <a16:creationId xmlns:a16="http://schemas.microsoft.com/office/drawing/2014/main" id="{E5E0DAEA-BF6F-9D6E-48A8-5A683A1CD514}"/>
              </a:ext>
              <a:ext uri="{C183D7F6-B498-43B3-948B-1728B52AA6E4}">
                <adec:decorative xmlns:adec="http://schemas.microsoft.com/office/drawing/2017/decorative" val="0"/>
              </a:ext>
            </a:extLst>
          </p:cNvPr>
          <p:cNvSpPr txBox="1">
            <a:spLocks/>
          </p:cNvSpPr>
          <p:nvPr/>
        </p:nvSpPr>
        <p:spPr>
          <a:xfrm>
            <a:off x="2667000" y="5410200"/>
            <a:ext cx="6172200" cy="628651"/>
          </a:xfrm>
          <a:prstGeom prst="rect">
            <a:avLst/>
          </a:prstGeom>
        </p:spPr>
        <p:txBody>
          <a:bodyPr vert="horz" lIns="68580" tIns="34291" rIns="68580" bIns="34291"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rPr>
              <a:t>https://massey-nz.libcal.com/</a:t>
            </a:r>
          </a:p>
        </p:txBody>
      </p:sp>
    </p:spTree>
    <p:custDataLst>
      <p:tags r:id="rId1"/>
    </p:custDataLst>
    <p:extLst>
      <p:ext uri="{BB962C8B-B14F-4D97-AF65-F5344CB8AC3E}">
        <p14:creationId xmlns:p14="http://schemas.microsoft.com/office/powerpoint/2010/main" val="92925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 y="61743"/>
            <a:ext cx="2307787" cy="457200"/>
          </a:xfrm>
          <a:solidFill>
            <a:srgbClr val="FFC000"/>
          </a:solidFill>
        </p:spPr>
        <p:txBody>
          <a:bodyPr>
            <a:noAutofit/>
          </a:bodyPr>
          <a:lstStyle/>
          <a:p>
            <a:r>
              <a:rPr lang="en-NZ" sz="2200" b="1" dirty="0">
                <a:solidFill>
                  <a:schemeClr val="tx2"/>
                </a:solidFill>
              </a:rPr>
              <a:t>Essay structure</a:t>
            </a:r>
            <a:endParaRPr lang="en-US" sz="2200" b="1" dirty="0">
              <a:solidFill>
                <a:schemeClr val="tx2"/>
              </a:solidFill>
            </a:endParaRPr>
          </a:p>
        </p:txBody>
      </p:sp>
      <p:sp>
        <p:nvSpPr>
          <p:cNvPr id="5" name="TextBox 4"/>
          <p:cNvSpPr txBox="1"/>
          <p:nvPr/>
        </p:nvSpPr>
        <p:spPr>
          <a:xfrm>
            <a:off x="3195001" y="639100"/>
            <a:ext cx="5573187" cy="1413357"/>
          </a:xfrm>
          <a:prstGeom prst="rect">
            <a:avLst/>
          </a:prstGeom>
          <a:solidFill>
            <a:schemeClr val="bg1"/>
          </a:solidFill>
          <a:ln>
            <a:solidFill>
              <a:schemeClr val="accent1"/>
            </a:solidFill>
          </a:ln>
        </p:spPr>
        <p:txBody>
          <a:bodyPr wrap="square" lIns="104287" tIns="52144" rIns="104287" bIns="52144" rtlCol="0">
            <a:spAutoFit/>
          </a:bodyPr>
          <a:lstStyle/>
          <a:p>
            <a:pPr marL="391068" indent="-391068">
              <a:spcBef>
                <a:spcPts val="0"/>
              </a:spcBef>
            </a:pPr>
            <a:r>
              <a:rPr lang="en-NZ" sz="2100" b="1" dirty="0">
                <a:latin typeface="Arial" panose="020B0604020202020204" pitchFamily="34" charset="0"/>
                <a:cs typeface="Arial" panose="020B0604020202020204" pitchFamily="34" charset="0"/>
              </a:rPr>
              <a:t>Set up context for your topic</a:t>
            </a:r>
          </a:p>
          <a:p>
            <a:pPr marL="391068" indent="-391068">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Significance of broad topic </a:t>
            </a:r>
          </a:p>
          <a:p>
            <a:pPr marL="391068" indent="-391068">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Focus in the essay</a:t>
            </a:r>
          </a:p>
          <a:p>
            <a:pPr marL="391068" indent="-391068">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Main idea/argument (thesis statement</a:t>
            </a:r>
            <a:r>
              <a:rPr lang="en-NZ" sz="2200" dirty="0">
                <a:latin typeface="Arial" panose="020B0604020202020204" pitchFamily="34" charset="0"/>
                <a:cs typeface="Arial" panose="020B0604020202020204" pitchFamily="34" charset="0"/>
              </a:rPr>
              <a:t>)</a:t>
            </a:r>
          </a:p>
        </p:txBody>
      </p:sp>
      <p:sp>
        <p:nvSpPr>
          <p:cNvPr id="6" name="Right Arrow 5">
            <a:extLst>
              <a:ext uri="{C183D7F6-B498-43B3-948B-1728B52AA6E4}">
                <adec:decorative xmlns:adec="http://schemas.microsoft.com/office/drawing/2017/decorative" val="1"/>
              </a:ext>
            </a:extLst>
          </p:cNvPr>
          <p:cNvSpPr/>
          <p:nvPr/>
        </p:nvSpPr>
        <p:spPr>
          <a:xfrm>
            <a:off x="2590802" y="1066801"/>
            <a:ext cx="589971" cy="381000"/>
          </a:xfrm>
          <a:prstGeom prst="rightArrow">
            <a:avLst/>
          </a:prstGeom>
          <a:solidFill>
            <a:schemeClr val="bg1"/>
          </a:solidFill>
          <a:ln>
            <a:solidFill>
              <a:srgbClr val="003164"/>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NZ" b="1" dirty="0">
              <a:solidFill>
                <a:schemeClr val="bg1"/>
              </a:solidFill>
            </a:endParaRPr>
          </a:p>
        </p:txBody>
      </p:sp>
      <p:sp>
        <p:nvSpPr>
          <p:cNvPr id="7" name="Rectangle 6"/>
          <p:cNvSpPr/>
          <p:nvPr/>
        </p:nvSpPr>
        <p:spPr>
          <a:xfrm>
            <a:off x="3208186" y="2231040"/>
            <a:ext cx="5546811" cy="2419124"/>
          </a:xfrm>
          <a:prstGeom prst="rect">
            <a:avLst/>
          </a:prstGeom>
          <a:solidFill>
            <a:schemeClr val="bg1"/>
          </a:solidFill>
        </p:spPr>
        <p:txBody>
          <a:bodyPr wrap="square">
            <a:spAutoFit/>
          </a:bodyPr>
          <a:lstStyle/>
          <a:p>
            <a:pPr marL="391068" indent="-391068">
              <a:lnSpc>
                <a:spcPct val="120000"/>
              </a:lnSpc>
              <a:spcBef>
                <a:spcPts val="0"/>
              </a:spcBef>
            </a:pPr>
            <a:r>
              <a:rPr lang="en-NZ" sz="2100" b="1" dirty="0">
                <a:latin typeface="Arial" panose="020B0604020202020204" pitchFamily="34" charset="0"/>
                <a:cs typeface="Arial" panose="020B0604020202020204" pitchFamily="34" charset="0"/>
              </a:rPr>
              <a:t>Body paragraphs support main argument</a:t>
            </a:r>
          </a:p>
          <a:p>
            <a:pPr marL="391068" indent="-391068">
              <a:spcBef>
                <a:spcPts val="0"/>
              </a:spcBef>
              <a:buFont typeface="Arial" pitchFamily="34" charset="0"/>
              <a:buChar char="•"/>
            </a:pPr>
            <a:r>
              <a:rPr lang="en-NZ" sz="2100" dirty="0">
                <a:latin typeface="Arial" panose="020B0604020202020204" pitchFamily="34" charset="0"/>
                <a:cs typeface="Arial" panose="020B0604020202020204" pitchFamily="34" charset="0"/>
              </a:rPr>
              <a:t>One main idea per paragraph </a:t>
            </a:r>
          </a:p>
          <a:p>
            <a:pPr>
              <a:spcBef>
                <a:spcPts val="0"/>
              </a:spcBef>
            </a:pPr>
            <a:r>
              <a:rPr lang="en-NZ" sz="2100" dirty="0">
                <a:latin typeface="Arial" panose="020B0604020202020204" pitchFamily="34" charset="0"/>
                <a:cs typeface="Arial" panose="020B0604020202020204" pitchFamily="34" charset="0"/>
              </a:rPr>
              <a:t>         – expressed in topic sentence</a:t>
            </a:r>
          </a:p>
          <a:p>
            <a:pPr marL="391068" indent="-391068">
              <a:spcBef>
                <a:spcPts val="0"/>
              </a:spcBef>
              <a:buFont typeface="Arial" pitchFamily="34" charset="0"/>
              <a:buChar char="•"/>
            </a:pPr>
            <a:r>
              <a:rPr lang="en-NZ" sz="2100" dirty="0">
                <a:latin typeface="Arial" panose="020B0604020202020204" pitchFamily="34" charset="0"/>
                <a:cs typeface="Arial" panose="020B0604020202020204" pitchFamily="34" charset="0"/>
              </a:rPr>
              <a:t>Support main idea with evidence from literature – explanations, reasons etc.   </a:t>
            </a:r>
          </a:p>
          <a:p>
            <a:pPr marL="391068" indent="-391068">
              <a:spcBef>
                <a:spcPts val="0"/>
              </a:spcBef>
              <a:buFont typeface="Arial" pitchFamily="34" charset="0"/>
              <a:buChar char="•"/>
            </a:pPr>
            <a:r>
              <a:rPr lang="en-NZ" sz="2100" dirty="0">
                <a:latin typeface="Arial" panose="020B0604020202020204" pitchFamily="34" charset="0"/>
                <a:cs typeface="Arial" panose="020B0604020202020204" pitchFamily="34" charset="0"/>
              </a:rPr>
              <a:t>Lead reader through argument - Connect  sentences and paragraphs</a:t>
            </a:r>
          </a:p>
        </p:txBody>
      </p:sp>
      <p:sp>
        <p:nvSpPr>
          <p:cNvPr id="8" name="TextBox 7"/>
          <p:cNvSpPr txBox="1"/>
          <p:nvPr/>
        </p:nvSpPr>
        <p:spPr>
          <a:xfrm>
            <a:off x="3216981" y="5518096"/>
            <a:ext cx="5616989" cy="1074803"/>
          </a:xfrm>
          <a:prstGeom prst="rect">
            <a:avLst/>
          </a:prstGeom>
          <a:solidFill>
            <a:schemeClr val="bg1"/>
          </a:solidFill>
          <a:ln>
            <a:solidFill>
              <a:schemeClr val="accent1"/>
            </a:solidFill>
          </a:ln>
        </p:spPr>
        <p:txBody>
          <a:bodyPr wrap="square" lIns="104287" tIns="52144" rIns="104287" bIns="52144" rtlCol="0">
            <a:spAutoFit/>
          </a:bodyPr>
          <a:lstStyle/>
          <a:p>
            <a:pPr marL="391068" indent="-391068">
              <a:spcBef>
                <a:spcPts val="0"/>
              </a:spcBef>
            </a:pPr>
            <a:r>
              <a:rPr lang="en-NZ" sz="2100" b="1" dirty="0">
                <a:latin typeface="Arial" panose="020B0604020202020204" pitchFamily="34" charset="0"/>
                <a:cs typeface="Arial" panose="020B0604020202020204" pitchFamily="34" charset="0"/>
              </a:rPr>
              <a:t>Come to logical conclusion</a:t>
            </a:r>
          </a:p>
          <a:p>
            <a:pPr marL="391068" indent="-391068">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Summarise main ideas</a:t>
            </a:r>
          </a:p>
          <a:p>
            <a:pPr marL="391068" indent="-391068">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Implications of what you’ve found</a:t>
            </a:r>
          </a:p>
        </p:txBody>
      </p:sp>
      <p:sp>
        <p:nvSpPr>
          <p:cNvPr id="10" name="Right Arrow 9">
            <a:extLst>
              <a:ext uri="{C183D7F6-B498-43B3-948B-1728B52AA6E4}">
                <adec:decorative xmlns:adec="http://schemas.microsoft.com/office/drawing/2017/decorative" val="1"/>
              </a:ext>
            </a:extLst>
          </p:cNvPr>
          <p:cNvSpPr/>
          <p:nvPr/>
        </p:nvSpPr>
        <p:spPr>
          <a:xfrm>
            <a:off x="2590802" y="5791204"/>
            <a:ext cx="574815" cy="304799"/>
          </a:xfrm>
          <a:prstGeom prst="rightArrow">
            <a:avLst/>
          </a:prstGeom>
          <a:solidFill>
            <a:schemeClr val="bg1"/>
          </a:solidFill>
          <a:ln>
            <a:solidFill>
              <a:srgbClr val="003164"/>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NZ" b="1" dirty="0">
              <a:solidFill>
                <a:schemeClr val="bg1"/>
              </a:solidFill>
            </a:endParaRPr>
          </a:p>
        </p:txBody>
      </p:sp>
      <p:sp>
        <p:nvSpPr>
          <p:cNvPr id="11" name="TextBox 10"/>
          <p:cNvSpPr txBox="1"/>
          <p:nvPr/>
        </p:nvSpPr>
        <p:spPr>
          <a:xfrm>
            <a:off x="3246287" y="4760966"/>
            <a:ext cx="5651975" cy="646331"/>
          </a:xfrm>
          <a:prstGeom prst="rect">
            <a:avLst/>
          </a:prstGeom>
          <a:noFill/>
        </p:spPr>
        <p:txBody>
          <a:bodyPr wrap="square" rtlCol="0">
            <a:spAutoFit/>
          </a:bodyPr>
          <a:lstStyle/>
          <a:p>
            <a:r>
              <a:rPr lang="en-NZ" dirty="0">
                <a:solidFill>
                  <a:schemeClr val="bg1"/>
                </a:solidFill>
              </a:rPr>
              <a:t>Anchor each paragraph to Introduction by repeating key words in topic sentences </a:t>
            </a:r>
          </a:p>
        </p:txBody>
      </p:sp>
      <p:pic>
        <p:nvPicPr>
          <p:cNvPr id="2" name="Picture 1" descr="Visual of the structure of an essay starting with Introduction (10% of word count) feeding in to Body of essay featuring Paragraphs beginning with Topic Sentences and finishing with Conclusion (10% of word count)."/>
          <p:cNvPicPr>
            <a:picLocks noChangeAspect="1"/>
          </p:cNvPicPr>
          <p:nvPr/>
        </p:nvPicPr>
        <p:blipFill>
          <a:blip r:embed="rId3"/>
          <a:stretch>
            <a:fillRect/>
          </a:stretch>
        </p:blipFill>
        <p:spPr>
          <a:xfrm>
            <a:off x="182881" y="639102"/>
            <a:ext cx="2307787" cy="5800935"/>
          </a:xfrm>
          <a:prstGeom prst="rect">
            <a:avLst/>
          </a:prstGeom>
        </p:spPr>
      </p:pic>
      <p:sp>
        <p:nvSpPr>
          <p:cNvPr id="13" name="TextBox 12"/>
          <p:cNvSpPr txBox="1"/>
          <p:nvPr/>
        </p:nvSpPr>
        <p:spPr>
          <a:xfrm>
            <a:off x="920252" y="1194718"/>
            <a:ext cx="914400" cy="338554"/>
          </a:xfrm>
          <a:prstGeom prst="rect">
            <a:avLst/>
          </a:prstGeom>
          <a:noFill/>
        </p:spPr>
        <p:txBody>
          <a:bodyPr wrap="square" rtlCol="0">
            <a:spAutoFit/>
          </a:bodyPr>
          <a:lstStyle/>
          <a:p>
            <a:r>
              <a:rPr lang="en-NZ" sz="1600" dirty="0">
                <a:solidFill>
                  <a:schemeClr val="tx2"/>
                </a:solidFill>
                <a:latin typeface="+mn-lt"/>
              </a:rPr>
              <a:t>10%</a:t>
            </a:r>
            <a:endParaRPr lang="en-US" sz="1600" dirty="0">
              <a:solidFill>
                <a:schemeClr val="tx2"/>
              </a:solidFill>
              <a:latin typeface="+mn-lt"/>
            </a:endParaRPr>
          </a:p>
        </p:txBody>
      </p:sp>
      <p:sp>
        <p:nvSpPr>
          <p:cNvPr id="14" name="TextBox 13"/>
          <p:cNvSpPr txBox="1"/>
          <p:nvPr/>
        </p:nvSpPr>
        <p:spPr>
          <a:xfrm>
            <a:off x="1066800" y="6058543"/>
            <a:ext cx="914400" cy="338554"/>
          </a:xfrm>
          <a:prstGeom prst="rect">
            <a:avLst/>
          </a:prstGeom>
          <a:noFill/>
        </p:spPr>
        <p:txBody>
          <a:bodyPr wrap="square" rtlCol="0">
            <a:spAutoFit/>
          </a:bodyPr>
          <a:lstStyle/>
          <a:p>
            <a:r>
              <a:rPr lang="en-NZ" sz="1600" dirty="0">
                <a:solidFill>
                  <a:schemeClr val="tx2"/>
                </a:solidFill>
                <a:latin typeface="+mn-lt"/>
              </a:rPr>
              <a:t>10%</a:t>
            </a:r>
            <a:endParaRPr lang="en-US" sz="1600" dirty="0">
              <a:solidFill>
                <a:schemeClr val="tx2"/>
              </a:solidFill>
              <a:latin typeface="+mn-lt"/>
            </a:endParaRPr>
          </a:p>
        </p:txBody>
      </p:sp>
    </p:spTree>
    <p:custDataLst>
      <p:tags r:id="rId1"/>
    </p:custDataLst>
    <p:extLst>
      <p:ext uri="{BB962C8B-B14F-4D97-AF65-F5344CB8AC3E}">
        <p14:creationId xmlns:p14="http://schemas.microsoft.com/office/powerpoint/2010/main" val="1467199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2667000" cy="457200"/>
          </a:xfrm>
          <a:solidFill>
            <a:srgbClr val="FFC000"/>
          </a:solidFill>
        </p:spPr>
        <p:txBody>
          <a:bodyPr>
            <a:normAutofit/>
          </a:bodyPr>
          <a:lstStyle/>
          <a:p>
            <a:r>
              <a:rPr lang="en-NZ" sz="2200" b="1" dirty="0">
                <a:solidFill>
                  <a:schemeClr val="tx2"/>
                </a:solidFill>
              </a:rPr>
              <a:t>Writing your essay</a:t>
            </a:r>
            <a:endParaRPr lang="en-US" sz="2200" b="1" dirty="0">
              <a:solidFill>
                <a:schemeClr val="tx2"/>
              </a:solidFill>
            </a:endParaRPr>
          </a:p>
        </p:txBody>
      </p:sp>
      <p:sp>
        <p:nvSpPr>
          <p:cNvPr id="4" name="TextBox 3"/>
          <p:cNvSpPr txBox="1"/>
          <p:nvPr/>
        </p:nvSpPr>
        <p:spPr>
          <a:xfrm>
            <a:off x="304800" y="968427"/>
            <a:ext cx="5029200" cy="1323439"/>
          </a:xfrm>
          <a:prstGeom prst="rect">
            <a:avLst/>
          </a:prstGeom>
          <a:noFill/>
        </p:spPr>
        <p:txBody>
          <a:bodyPr wrap="square" rtlCol="0">
            <a:spAutoFit/>
          </a:bodyPr>
          <a:lstStyle/>
          <a:p>
            <a:r>
              <a:rPr lang="en-NZ" sz="4000" dirty="0">
                <a:solidFill>
                  <a:srgbClr val="FFC000"/>
                </a:solidFill>
                <a:latin typeface="Arial" panose="020B0604020202020204" pitchFamily="34" charset="0"/>
                <a:cs typeface="Arial" panose="020B0604020202020204" pitchFamily="34" charset="0"/>
              </a:rPr>
              <a:t>What are the steps involved?</a:t>
            </a:r>
            <a:endParaRPr lang="en-US" sz="4000"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511000" y="2286001"/>
            <a:ext cx="4234963" cy="2949525"/>
          </a:xfrm>
          <a:prstGeom prst="rect">
            <a:avLst/>
          </a:prstGeom>
          <a:noFill/>
        </p:spPr>
        <p:txBody>
          <a:bodyPr wrap="square" rtlCol="0">
            <a:spAutoFit/>
          </a:bodyPr>
          <a:lstStyle/>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Analyse question</a:t>
            </a:r>
          </a:p>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Brainstorm topic</a:t>
            </a:r>
          </a:p>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Research</a:t>
            </a:r>
          </a:p>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Formulate thesis statement</a:t>
            </a:r>
          </a:p>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Create outline</a:t>
            </a:r>
          </a:p>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Write first draft</a:t>
            </a:r>
          </a:p>
          <a:p>
            <a:pPr marL="342891" indent="-342891">
              <a:lnSpc>
                <a:spcPct val="150000"/>
              </a:lnSpc>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Revise and proofread</a:t>
            </a:r>
            <a:endParaRPr lang="en-US" dirty="0">
              <a:latin typeface="Arial" panose="020B0604020202020204" pitchFamily="34" charset="0"/>
              <a:cs typeface="Arial" panose="020B06040202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2163" y="1219201"/>
            <a:ext cx="4000295" cy="51946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7490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7079" y="2286002"/>
            <a:ext cx="5048236" cy="2939266"/>
          </a:xfrm>
          <a:prstGeom prst="rect">
            <a:avLst/>
          </a:prstGeom>
          <a:noFill/>
        </p:spPr>
        <p:txBody>
          <a:bodyPr wrap="square" rtlCol="0">
            <a:spAutoFit/>
          </a:bodyPr>
          <a:lstStyle/>
          <a:p>
            <a:pPr marL="285744" indent="-285744">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What are the </a:t>
            </a:r>
            <a:r>
              <a:rPr lang="en-NZ" sz="2000" dirty="0">
                <a:solidFill>
                  <a:srgbClr val="FFC000"/>
                </a:solidFill>
                <a:latin typeface="Arial" panose="020B0604020202020204" pitchFamily="34" charset="0"/>
                <a:cs typeface="Arial" panose="020B0604020202020204" pitchFamily="34" charset="0"/>
              </a:rPr>
              <a:t>Topic</a:t>
            </a:r>
            <a:r>
              <a:rPr lang="en-NZ" sz="2000" dirty="0">
                <a:solidFill>
                  <a:schemeClr val="bg1"/>
                </a:solidFill>
                <a:latin typeface="Arial" panose="020B0604020202020204" pitchFamily="34" charset="0"/>
                <a:cs typeface="Arial" panose="020B0604020202020204" pitchFamily="34" charset="0"/>
              </a:rPr>
              <a:t> words</a:t>
            </a:r>
          </a:p>
          <a:p>
            <a:pPr>
              <a:spcBef>
                <a:spcPts val="600"/>
              </a:spcBef>
            </a:pPr>
            <a:r>
              <a:rPr lang="en-NZ" sz="2000" dirty="0">
                <a:solidFill>
                  <a:schemeClr val="bg1"/>
                </a:solidFill>
                <a:latin typeface="Arial" panose="020B0604020202020204" pitchFamily="34" charset="0"/>
                <a:cs typeface="Arial" panose="020B0604020202020204" pitchFamily="34" charset="0"/>
              </a:rPr>
              <a:t>          -  what is the broad topic?</a:t>
            </a:r>
          </a:p>
          <a:p>
            <a:pPr marL="342891" indent="-342891">
              <a:spcBef>
                <a:spcPts val="18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What are the </a:t>
            </a:r>
            <a:r>
              <a:rPr lang="en-NZ" sz="2000" dirty="0">
                <a:solidFill>
                  <a:srgbClr val="FFC000"/>
                </a:solidFill>
                <a:latin typeface="Arial" panose="020B0604020202020204" pitchFamily="34" charset="0"/>
                <a:cs typeface="Arial" panose="020B0604020202020204" pitchFamily="34" charset="0"/>
              </a:rPr>
              <a:t>Task</a:t>
            </a:r>
            <a:r>
              <a:rPr lang="en-NZ" sz="2000" dirty="0">
                <a:solidFill>
                  <a:schemeClr val="bg1"/>
                </a:solidFill>
                <a:latin typeface="Arial" panose="020B0604020202020204" pitchFamily="34" charset="0"/>
                <a:cs typeface="Arial" panose="020B0604020202020204" pitchFamily="34" charset="0"/>
              </a:rPr>
              <a:t> words?</a:t>
            </a:r>
          </a:p>
          <a:p>
            <a:pPr>
              <a:spcBef>
                <a:spcPts val="600"/>
              </a:spcBef>
            </a:pPr>
            <a:r>
              <a:rPr lang="en-NZ" sz="2000" dirty="0">
                <a:solidFill>
                  <a:schemeClr val="bg1"/>
                </a:solidFill>
                <a:latin typeface="Arial" panose="020B0604020202020204" pitchFamily="34" charset="0"/>
                <a:cs typeface="Arial" panose="020B0604020202020204" pitchFamily="34" charset="0"/>
              </a:rPr>
              <a:t>         -  Define? Analyse? Examine?</a:t>
            </a:r>
          </a:p>
          <a:p>
            <a:pPr marL="342891" indent="-342891">
              <a:spcBef>
                <a:spcPts val="18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What is the </a:t>
            </a:r>
            <a:r>
              <a:rPr lang="en-NZ" sz="2000" dirty="0">
                <a:solidFill>
                  <a:srgbClr val="FFC000"/>
                </a:solidFill>
                <a:latin typeface="Arial" panose="020B0604020202020204" pitchFamily="34" charset="0"/>
                <a:cs typeface="Arial" panose="020B0604020202020204" pitchFamily="34" charset="0"/>
              </a:rPr>
              <a:t>Focus</a:t>
            </a:r>
            <a:r>
              <a:rPr lang="en-NZ" sz="2000" dirty="0">
                <a:solidFill>
                  <a:schemeClr val="bg1"/>
                </a:solidFill>
                <a:latin typeface="Arial" panose="020B0604020202020204" pitchFamily="34" charset="0"/>
                <a:cs typeface="Arial" panose="020B0604020202020204" pitchFamily="34" charset="0"/>
              </a:rPr>
              <a:t> (Restrictions)?</a:t>
            </a:r>
          </a:p>
          <a:p>
            <a:pPr>
              <a:spcBef>
                <a:spcPts val="600"/>
              </a:spcBef>
            </a:pPr>
            <a:r>
              <a:rPr lang="en-NZ" sz="2000" dirty="0">
                <a:solidFill>
                  <a:schemeClr val="bg1"/>
                </a:solidFill>
                <a:latin typeface="Arial" panose="020B0604020202020204" pitchFamily="34" charset="0"/>
                <a:cs typeface="Arial" panose="020B0604020202020204" pitchFamily="34" charset="0"/>
              </a:rPr>
              <a:t>         -  how is the topic narrowed  </a:t>
            </a:r>
          </a:p>
          <a:p>
            <a:pPr>
              <a:spcBef>
                <a:spcPts val="0"/>
              </a:spcBef>
            </a:pPr>
            <a:r>
              <a:rPr lang="en-NZ" sz="2000" dirty="0">
                <a:solidFill>
                  <a:schemeClr val="bg1"/>
                </a:solidFill>
                <a:latin typeface="Arial" panose="020B0604020202020204" pitchFamily="34" charset="0"/>
                <a:cs typeface="Arial" panose="020B0604020202020204" pitchFamily="34" charset="0"/>
              </a:rPr>
              <a:t>            down? </a:t>
            </a:r>
            <a:endParaRPr lang="en-US" sz="2000" dirty="0">
              <a:solidFill>
                <a:schemeClr val="bg1"/>
              </a:solidFill>
              <a:latin typeface="Arial" panose="020B0604020202020204" pitchFamily="34" charset="0"/>
              <a:cs typeface="Arial" panose="020B0604020202020204" pitchFamily="34" charset="0"/>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3" y="1600200"/>
            <a:ext cx="3394389"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7013" y="1295401"/>
            <a:ext cx="5048237" cy="707886"/>
          </a:xfrm>
          <a:prstGeom prst="rect">
            <a:avLst/>
          </a:prstGeom>
          <a:noFill/>
        </p:spPr>
        <p:txBody>
          <a:bodyPr wrap="square" rtlCol="0">
            <a:spAutoFit/>
          </a:bodyPr>
          <a:lstStyle/>
          <a:p>
            <a:r>
              <a:rPr lang="en-NZ" sz="4000" dirty="0">
                <a:solidFill>
                  <a:srgbClr val="FFC000"/>
                </a:solidFill>
              </a:rPr>
              <a:t>Topic, Task,  Focus</a:t>
            </a:r>
            <a:endParaRPr lang="en-US" sz="4000" dirty="0">
              <a:solidFill>
                <a:srgbClr val="FFC000"/>
              </a:solidFill>
            </a:endParaRPr>
          </a:p>
        </p:txBody>
      </p:sp>
      <p:sp>
        <p:nvSpPr>
          <p:cNvPr id="7" name="Title 6">
            <a:extLst>
              <a:ext uri="{FF2B5EF4-FFF2-40B4-BE49-F238E27FC236}">
                <a16:creationId xmlns:a16="http://schemas.microsoft.com/office/drawing/2014/main" id="{B84EAC44-9769-41A8-BAAA-86B4B6C03869}"/>
              </a:ext>
              <a:ext uri="{C183D7F6-B498-43B3-948B-1728B52AA6E4}">
                <adec:decorative xmlns:adec="http://schemas.microsoft.com/office/drawing/2017/decorative" val="1"/>
              </a:ext>
            </a:extLst>
          </p:cNvPr>
          <p:cNvSpPr txBox="1">
            <a:spLocks noGrp="1"/>
          </p:cNvSpPr>
          <p:nvPr>
            <p:ph type="title"/>
          </p:nvPr>
        </p:nvSpPr>
        <p:spPr>
          <a:xfrm>
            <a:off x="204597" y="381003"/>
            <a:ext cx="4900804" cy="430887"/>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NZ" sz="2200" b="1" dirty="0">
                <a:solidFill>
                  <a:schemeClr val="tx2"/>
                </a:solidFill>
                <a:latin typeface="Arial" charset="0"/>
                <a:cs typeface="ＭＳ Ｐゴシック" charset="0"/>
              </a:rPr>
              <a:t>Analyse the question: TTF Method</a:t>
            </a:r>
            <a:endParaRPr lang="en-US" sz="2200" b="1" dirty="0">
              <a:solidFill>
                <a:schemeClr val="tx2"/>
              </a:solidFill>
              <a:latin typeface="Arial" charset="0"/>
              <a:cs typeface="ＭＳ Ｐゴシック" charset="0"/>
            </a:endParaRPr>
          </a:p>
        </p:txBody>
      </p:sp>
    </p:spTree>
    <p:custDataLst>
      <p:tags r:id="rId1"/>
    </p:custDataLst>
    <p:extLst>
      <p:ext uri="{BB962C8B-B14F-4D97-AF65-F5344CB8AC3E}">
        <p14:creationId xmlns:p14="http://schemas.microsoft.com/office/powerpoint/2010/main" val="631080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
          <p:cNvSpPr>
            <a:spLocks noGrp="1"/>
          </p:cNvSpPr>
          <p:nvPr>
            <p:ph type="title"/>
          </p:nvPr>
        </p:nvSpPr>
        <p:spPr>
          <a:xfrm>
            <a:off x="0" y="152400"/>
            <a:ext cx="5889801" cy="457200"/>
          </a:xfrm>
          <a:solidFill>
            <a:srgbClr val="FFC000"/>
          </a:solidFill>
        </p:spPr>
        <p:txBody>
          <a:bodyPr>
            <a:normAutofit/>
          </a:bodyPr>
          <a:lstStyle/>
          <a:p>
            <a:r>
              <a:rPr lang="en-NZ" sz="2200" b="1" dirty="0">
                <a:solidFill>
                  <a:schemeClr val="tx2"/>
                </a:solidFill>
              </a:rPr>
              <a:t>Analyse the question: TTF Method (Continued)</a:t>
            </a:r>
            <a:endParaRPr lang="en-US" sz="2200" b="1" dirty="0">
              <a:solidFill>
                <a:schemeClr val="tx2"/>
              </a:solidFill>
            </a:endParaRPr>
          </a:p>
        </p:txBody>
      </p:sp>
      <p:sp>
        <p:nvSpPr>
          <p:cNvPr id="3" name="TextBox 2"/>
          <p:cNvSpPr txBox="1"/>
          <p:nvPr/>
        </p:nvSpPr>
        <p:spPr>
          <a:xfrm>
            <a:off x="1981200" y="1070387"/>
            <a:ext cx="5889801" cy="707886"/>
          </a:xfrm>
          <a:prstGeom prst="rect">
            <a:avLst/>
          </a:prstGeom>
          <a:noFill/>
        </p:spPr>
        <p:txBody>
          <a:bodyPr wrap="square" rtlCol="0">
            <a:spAutoFit/>
          </a:bodyPr>
          <a:lstStyle/>
          <a:p>
            <a:r>
              <a:rPr lang="en-NZ" sz="4000" dirty="0">
                <a:solidFill>
                  <a:srgbClr val="FFC000"/>
                </a:solidFill>
                <a:latin typeface="Arial" panose="020B0604020202020204" pitchFamily="34" charset="0"/>
                <a:cs typeface="Arial" panose="020B0604020202020204" pitchFamily="34" charset="0"/>
              </a:rPr>
              <a:t>Example question:</a:t>
            </a:r>
            <a:endParaRPr lang="en-US" sz="4000"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858801" y="1905000"/>
            <a:ext cx="6934200" cy="892552"/>
          </a:xfrm>
          <a:prstGeom prst="rect">
            <a:avLst/>
          </a:prstGeom>
          <a:noFill/>
        </p:spPr>
        <p:txBody>
          <a:bodyPr wrap="square" rtlCol="0">
            <a:spAutoFit/>
          </a:bodyPr>
          <a:lstStyle/>
          <a:p>
            <a:r>
              <a:rPr lang="en-NZ" sz="2600" dirty="0">
                <a:solidFill>
                  <a:schemeClr val="bg1"/>
                </a:solidFill>
                <a:latin typeface="Arial" panose="020B0604020202020204" pitchFamily="34" charset="0"/>
                <a:cs typeface="Arial" panose="020B0604020202020204" pitchFamily="34" charset="0"/>
              </a:rPr>
              <a:t>Write a 1000-word essay on the </a:t>
            </a:r>
            <a:r>
              <a:rPr lang="en-NZ" sz="2600" u="sng" dirty="0">
                <a:solidFill>
                  <a:schemeClr val="bg1"/>
                </a:solidFill>
                <a:latin typeface="Arial" panose="020B0604020202020204" pitchFamily="34" charset="0"/>
                <a:cs typeface="Arial" panose="020B0604020202020204" pitchFamily="34" charset="0"/>
              </a:rPr>
              <a:t>definition</a:t>
            </a:r>
            <a:r>
              <a:rPr lang="en-NZ" sz="2600" dirty="0">
                <a:solidFill>
                  <a:schemeClr val="bg1"/>
                </a:solidFill>
                <a:latin typeface="Arial" panose="020B0604020202020204" pitchFamily="34" charset="0"/>
                <a:cs typeface="Arial" panose="020B0604020202020204" pitchFamily="34" charset="0"/>
              </a:rPr>
              <a:t> of ‘</a:t>
            </a:r>
            <a:r>
              <a:rPr lang="en-NZ" sz="2600" u="sng" dirty="0">
                <a:solidFill>
                  <a:schemeClr val="bg1"/>
                </a:solidFill>
                <a:latin typeface="Arial" panose="020B0604020202020204" pitchFamily="34" charset="0"/>
                <a:cs typeface="Arial" panose="020B0604020202020204" pitchFamily="34" charset="0"/>
              </a:rPr>
              <a:t>female work</a:t>
            </a:r>
            <a:r>
              <a:rPr lang="en-NZ" sz="2600" dirty="0">
                <a:solidFill>
                  <a:schemeClr val="bg1"/>
                </a:solidFill>
                <a:latin typeface="Arial" panose="020B0604020202020204" pitchFamily="34" charset="0"/>
                <a:cs typeface="Arial" panose="020B0604020202020204" pitchFamily="34" charset="0"/>
              </a:rPr>
              <a:t>’ in the </a:t>
            </a:r>
            <a:r>
              <a:rPr lang="en-NZ" sz="2600" u="sng" dirty="0">
                <a:solidFill>
                  <a:schemeClr val="bg1"/>
                </a:solidFill>
                <a:latin typeface="Arial" panose="020B0604020202020204" pitchFamily="34" charset="0"/>
                <a:cs typeface="Arial" panose="020B0604020202020204" pitchFamily="34" charset="0"/>
              </a:rPr>
              <a:t>twentieth century</a:t>
            </a:r>
            <a:endParaRPr lang="en-US" sz="2600" u="sng"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428998" y="3055943"/>
            <a:ext cx="6442003" cy="2009012"/>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Topic words (broad topic)? </a:t>
            </a:r>
            <a:r>
              <a:rPr lang="en-NZ" sz="2400" dirty="0">
                <a:solidFill>
                  <a:srgbClr val="FFC000"/>
                </a:solidFill>
                <a:latin typeface="Arial" panose="020B0604020202020204" pitchFamily="34" charset="0"/>
                <a:cs typeface="Arial" panose="020B0604020202020204" pitchFamily="34" charset="0"/>
              </a:rPr>
              <a:t>– female work</a:t>
            </a:r>
          </a:p>
          <a:p>
            <a:pPr marL="285744" indent="-285744">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Task word? </a:t>
            </a:r>
            <a:r>
              <a:rPr lang="en-NZ" sz="2400" dirty="0">
                <a:solidFill>
                  <a:srgbClr val="FFC000"/>
                </a:solidFill>
                <a:latin typeface="Arial" panose="020B0604020202020204" pitchFamily="34" charset="0"/>
                <a:cs typeface="Arial" panose="020B0604020202020204" pitchFamily="34" charset="0"/>
              </a:rPr>
              <a:t>-</a:t>
            </a:r>
            <a:r>
              <a:rPr lang="en-NZ" sz="2400" dirty="0">
                <a:solidFill>
                  <a:srgbClr val="CCCCFF"/>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Define</a:t>
            </a:r>
          </a:p>
          <a:p>
            <a:pPr marL="285744" indent="-285744">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Focus?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twentieth century</a:t>
            </a:r>
            <a:endParaRPr lang="en-US" sz="2400" dirty="0">
              <a:solidFill>
                <a:srgbClr val="FFC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639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045F61F-512E-08F1-9023-88B4014DEEE9}"/>
              </a:ext>
            </a:extLst>
          </p:cNvPr>
          <p:cNvSpPr>
            <a:spLocks noGrp="1"/>
          </p:cNvSpPr>
          <p:nvPr>
            <p:ph type="title"/>
          </p:nvPr>
        </p:nvSpPr>
        <p:spPr>
          <a:xfrm>
            <a:off x="76200" y="228600"/>
            <a:ext cx="1806399" cy="457200"/>
          </a:xfrm>
          <a:solidFill>
            <a:srgbClr val="FFC000"/>
          </a:solidFill>
        </p:spPr>
        <p:txBody>
          <a:bodyPr>
            <a:normAutofit/>
          </a:bodyPr>
          <a:lstStyle/>
          <a:p>
            <a:r>
              <a:rPr lang="en-NZ" sz="2200" b="1" dirty="0">
                <a:solidFill>
                  <a:schemeClr val="tx2"/>
                </a:solidFill>
              </a:rPr>
              <a:t>Task words</a:t>
            </a:r>
            <a:endParaRPr lang="en-US" sz="2200" b="1" dirty="0">
              <a:solidFill>
                <a:schemeClr val="tx2"/>
              </a:solidFill>
            </a:endParaRPr>
          </a:p>
        </p:txBody>
      </p:sp>
      <p:sp>
        <p:nvSpPr>
          <p:cNvPr id="8" name="TextBox 7">
            <a:extLst>
              <a:ext uri="{FF2B5EF4-FFF2-40B4-BE49-F238E27FC236}">
                <a16:creationId xmlns:a16="http://schemas.microsoft.com/office/drawing/2014/main" id="{539A0319-9EFA-BF2F-6DFC-9E39AD16EFE3}"/>
              </a:ext>
            </a:extLst>
          </p:cNvPr>
          <p:cNvSpPr txBox="1"/>
          <p:nvPr/>
        </p:nvSpPr>
        <p:spPr>
          <a:xfrm>
            <a:off x="2438400" y="681291"/>
            <a:ext cx="5889801" cy="707886"/>
          </a:xfrm>
          <a:prstGeom prst="rect">
            <a:avLst/>
          </a:prstGeom>
          <a:noFill/>
        </p:spPr>
        <p:txBody>
          <a:bodyPr wrap="square" rtlCol="0">
            <a:spAutoFit/>
          </a:bodyPr>
          <a:lstStyle/>
          <a:p>
            <a:r>
              <a:rPr lang="en-NZ" sz="4000" dirty="0">
                <a:solidFill>
                  <a:srgbClr val="FFC000"/>
                </a:solidFill>
                <a:latin typeface="Arial" panose="020B0604020202020204" pitchFamily="34" charset="0"/>
                <a:cs typeface="Arial" panose="020B0604020202020204" pitchFamily="34" charset="0"/>
              </a:rPr>
              <a:t>Practise question:</a:t>
            </a:r>
            <a:endParaRPr lang="en-US" sz="4000" dirty="0">
              <a:solidFill>
                <a:srgbClr val="FFC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5B21AE4-0A4D-6A11-06B9-9A1BE68BB8A6}"/>
              </a:ext>
            </a:extLst>
          </p:cNvPr>
          <p:cNvSpPr txBox="1"/>
          <p:nvPr/>
        </p:nvSpPr>
        <p:spPr>
          <a:xfrm>
            <a:off x="445851" y="1389177"/>
            <a:ext cx="8001000" cy="1692771"/>
          </a:xfrm>
          <a:prstGeom prst="rect">
            <a:avLst/>
          </a:prstGeom>
          <a:noFill/>
        </p:spPr>
        <p:txBody>
          <a:bodyPr wrap="square" rtlCol="0">
            <a:spAutoFit/>
          </a:bodyPr>
          <a:lstStyle/>
          <a:p>
            <a:r>
              <a:rPr lang="en-NZ" sz="2600" dirty="0">
                <a:solidFill>
                  <a:schemeClr val="bg1"/>
                </a:solidFill>
                <a:latin typeface="Arial" panose="020B0604020202020204" pitchFamily="34" charset="0"/>
                <a:cs typeface="Arial" panose="020B0604020202020204" pitchFamily="34" charset="0"/>
              </a:rPr>
              <a:t>In order to prevent </a:t>
            </a:r>
            <a:r>
              <a:rPr lang="en-NZ" sz="2600" u="sng" dirty="0">
                <a:solidFill>
                  <a:schemeClr val="bg1"/>
                </a:solidFill>
                <a:latin typeface="Arial" panose="020B0604020202020204" pitchFamily="34" charset="0"/>
                <a:cs typeface="Arial" panose="020B0604020202020204" pitchFamily="34" charset="0"/>
              </a:rPr>
              <a:t>workplace bullying</a:t>
            </a:r>
            <a:r>
              <a:rPr lang="en-NZ" sz="2600" dirty="0">
                <a:solidFill>
                  <a:schemeClr val="bg1"/>
                </a:solidFill>
                <a:latin typeface="Arial" panose="020B0604020202020204" pitchFamily="34" charset="0"/>
                <a:cs typeface="Arial" panose="020B0604020202020204" pitchFamily="34" charset="0"/>
              </a:rPr>
              <a:t>, organisations need to look beyond issues of </a:t>
            </a:r>
            <a:r>
              <a:rPr lang="en-NZ" sz="2600" u="sng" dirty="0">
                <a:solidFill>
                  <a:schemeClr val="bg1"/>
                </a:solidFill>
                <a:latin typeface="Arial" panose="020B0604020202020204" pitchFamily="34" charset="0"/>
                <a:cs typeface="Arial" panose="020B0604020202020204" pitchFamily="34" charset="0"/>
              </a:rPr>
              <a:t>individual personality </a:t>
            </a:r>
            <a:r>
              <a:rPr lang="en-NZ" sz="2600" dirty="0">
                <a:solidFill>
                  <a:schemeClr val="bg1"/>
                </a:solidFill>
                <a:latin typeface="Arial" panose="020B0604020202020204" pitchFamily="34" charset="0"/>
                <a:cs typeface="Arial" panose="020B0604020202020204" pitchFamily="34" charset="0"/>
              </a:rPr>
              <a:t>and examine how underlying </a:t>
            </a:r>
            <a:r>
              <a:rPr lang="en-NZ" sz="2600" u="sng" dirty="0">
                <a:solidFill>
                  <a:schemeClr val="bg1"/>
                </a:solidFill>
                <a:latin typeface="Arial" panose="020B0604020202020204" pitchFamily="34" charset="0"/>
                <a:cs typeface="Arial" panose="020B0604020202020204" pitchFamily="34" charset="0"/>
              </a:rPr>
              <a:t>organisational factors </a:t>
            </a:r>
            <a:r>
              <a:rPr lang="en-NZ" sz="2600" dirty="0">
                <a:solidFill>
                  <a:schemeClr val="bg1"/>
                </a:solidFill>
                <a:latin typeface="Arial" panose="020B0604020202020204" pitchFamily="34" charset="0"/>
                <a:cs typeface="Arial" panose="020B0604020202020204" pitchFamily="34" charset="0"/>
              </a:rPr>
              <a:t>can contribute to the problem. </a:t>
            </a:r>
            <a:r>
              <a:rPr lang="en-NZ" sz="2600" u="sng" dirty="0">
                <a:solidFill>
                  <a:schemeClr val="bg1"/>
                </a:solidFill>
                <a:latin typeface="Arial" panose="020B0604020202020204" pitchFamily="34" charset="0"/>
                <a:cs typeface="Arial" panose="020B0604020202020204" pitchFamily="34" charset="0"/>
              </a:rPr>
              <a:t>Discuss</a:t>
            </a:r>
            <a:r>
              <a:rPr lang="en-NZ" sz="2600" dirty="0">
                <a:solidFill>
                  <a:schemeClr val="bg1"/>
                </a:solidFill>
                <a:latin typeface="Arial" panose="020B0604020202020204" pitchFamily="34" charset="0"/>
                <a:cs typeface="Arial" panose="020B0604020202020204" pitchFamily="34" charset="0"/>
              </a:rPr>
              <a:t>.</a:t>
            </a:r>
            <a:endParaRPr lang="en-US" sz="2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E7A7608-30D4-1F20-E80B-20A308FBA8F9}"/>
              </a:ext>
            </a:extLst>
          </p:cNvPr>
          <p:cNvSpPr txBox="1"/>
          <p:nvPr/>
        </p:nvSpPr>
        <p:spPr>
          <a:xfrm>
            <a:off x="445851" y="2895600"/>
            <a:ext cx="8774349" cy="3418756"/>
          </a:xfrm>
          <a:prstGeom prst="rect">
            <a:avLst/>
          </a:prstGeom>
          <a:noFill/>
        </p:spPr>
        <p:txBody>
          <a:bodyPr wrap="square" rtlCol="0">
            <a:spAutoFit/>
          </a:bodyPr>
          <a:lstStyle/>
          <a:p>
            <a:pPr marL="285744" indent="-285744">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Topic words (broad topic)?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workplace bullying</a:t>
            </a:r>
          </a:p>
          <a:p>
            <a:pPr marL="285744" indent="-285744">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Task word?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Discuss</a:t>
            </a:r>
          </a:p>
          <a:p>
            <a:pPr marL="285744" indent="-285744">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Focus?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US" sz="2400" dirty="0">
                <a:solidFill>
                  <a:srgbClr val="FFC000"/>
                </a:solidFill>
                <a:latin typeface="Arial" panose="020B0604020202020204" pitchFamily="34" charset="0"/>
                <a:cs typeface="Arial" panose="020B0604020202020204" pitchFamily="34" charset="0"/>
              </a:rPr>
              <a:t>(contribution of) individual personality</a:t>
            </a:r>
          </a:p>
          <a:p>
            <a:r>
              <a:rPr lang="en-US" sz="2400" dirty="0">
                <a:solidFill>
                  <a:srgbClr val="FFC000"/>
                </a:solidFill>
                <a:latin typeface="Arial" panose="020B0604020202020204" pitchFamily="34" charset="0"/>
                <a:cs typeface="Arial" panose="020B0604020202020204" pitchFamily="34" charset="0"/>
              </a:rPr>
              <a:t>                     and </a:t>
            </a:r>
            <a:r>
              <a:rPr lang="en-US" sz="2400" dirty="0" err="1">
                <a:solidFill>
                  <a:srgbClr val="FFC000"/>
                </a:solidFill>
                <a:latin typeface="Arial" panose="020B0604020202020204" pitchFamily="34" charset="0"/>
                <a:cs typeface="Arial" panose="020B0604020202020204" pitchFamily="34" charset="0"/>
              </a:rPr>
              <a:t>organisational</a:t>
            </a:r>
            <a:r>
              <a:rPr lang="en-US" sz="2400" dirty="0">
                <a:solidFill>
                  <a:srgbClr val="FFC000"/>
                </a:solidFill>
                <a:latin typeface="Arial" panose="020B0604020202020204" pitchFamily="34" charset="0"/>
                <a:cs typeface="Arial" panose="020B0604020202020204" pitchFamily="34" charset="0"/>
              </a:rPr>
              <a:t> factors</a:t>
            </a:r>
          </a:p>
          <a:p>
            <a:pPr marL="285744" indent="-285744">
              <a:lnSpc>
                <a:spcPct val="200000"/>
              </a:lnSpc>
              <a:buFont typeface="Arial" panose="020B0604020202020204" pitchFamily="34" charset="0"/>
              <a:buChar char="•"/>
            </a:pPr>
            <a:endParaRPr lang="en-US" sz="2800" dirty="0">
              <a:solidFill>
                <a:srgbClr val="92D050"/>
              </a:solidFill>
              <a:latin typeface="+mn-lt"/>
            </a:endParaRPr>
          </a:p>
        </p:txBody>
      </p:sp>
    </p:spTree>
    <p:custDataLst>
      <p:tags r:id="rId1"/>
    </p:custDataLst>
    <p:extLst>
      <p:ext uri="{BB962C8B-B14F-4D97-AF65-F5344CB8AC3E}">
        <p14:creationId xmlns:p14="http://schemas.microsoft.com/office/powerpoint/2010/main" val="230493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3B0DEB1-885C-3400-3918-000825CB9EA0}"/>
              </a:ext>
            </a:extLst>
          </p:cNvPr>
          <p:cNvSpPr>
            <a:spLocks noGrp="1"/>
          </p:cNvSpPr>
          <p:nvPr>
            <p:ph type="title"/>
          </p:nvPr>
        </p:nvSpPr>
        <p:spPr>
          <a:xfrm>
            <a:off x="25940" y="262646"/>
            <a:ext cx="3352800" cy="457200"/>
          </a:xfrm>
          <a:solidFill>
            <a:srgbClr val="FFC000"/>
          </a:solidFill>
        </p:spPr>
        <p:txBody>
          <a:bodyPr>
            <a:normAutofit/>
          </a:bodyPr>
          <a:lstStyle/>
          <a:p>
            <a:r>
              <a:rPr lang="en-NZ" sz="2200" b="1" dirty="0">
                <a:solidFill>
                  <a:schemeClr val="tx2"/>
                </a:solidFill>
              </a:rPr>
              <a:t>Analysing the question</a:t>
            </a:r>
            <a:endParaRPr lang="en-US" sz="2200" b="1" dirty="0">
              <a:solidFill>
                <a:schemeClr val="tx2"/>
              </a:solidFill>
            </a:endParaRPr>
          </a:p>
        </p:txBody>
      </p:sp>
      <p:sp>
        <p:nvSpPr>
          <p:cNvPr id="3" name="TextBox 2">
            <a:extLst>
              <a:ext uri="{FF2B5EF4-FFF2-40B4-BE49-F238E27FC236}">
                <a16:creationId xmlns:a16="http://schemas.microsoft.com/office/drawing/2014/main" id="{D60B82FC-A38F-E9CE-A4B1-2ACEDFC5B8EA}"/>
              </a:ext>
            </a:extLst>
          </p:cNvPr>
          <p:cNvSpPr txBox="1"/>
          <p:nvPr/>
        </p:nvSpPr>
        <p:spPr>
          <a:xfrm>
            <a:off x="1295400" y="920381"/>
            <a:ext cx="6248400" cy="707886"/>
          </a:xfrm>
          <a:prstGeom prst="rect">
            <a:avLst/>
          </a:prstGeom>
          <a:noFill/>
        </p:spPr>
        <p:txBody>
          <a:bodyPr wrap="square" rtlCol="0">
            <a:spAutoFit/>
          </a:bodyPr>
          <a:lstStyle/>
          <a:p>
            <a:pPr algn="ctr"/>
            <a:r>
              <a:rPr lang="en-NZ" sz="4000" dirty="0">
                <a:solidFill>
                  <a:srgbClr val="FFC000"/>
                </a:solidFill>
                <a:latin typeface="Arial" panose="020B0604020202020204" pitchFamily="34" charset="0"/>
                <a:cs typeface="Arial" panose="020B0604020202020204" pitchFamily="34" charset="0"/>
              </a:rPr>
              <a:t>Task word: Discuss</a:t>
            </a:r>
            <a:endParaRPr lang="en-US" sz="4000" dirty="0">
              <a:solidFill>
                <a:srgbClr val="FFC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B65068B-0C23-8429-6463-89DCD7F2EA0F}"/>
              </a:ext>
            </a:extLst>
          </p:cNvPr>
          <p:cNvSpPr/>
          <p:nvPr/>
        </p:nvSpPr>
        <p:spPr>
          <a:xfrm>
            <a:off x="685800" y="1752600"/>
            <a:ext cx="7772400" cy="3216265"/>
          </a:xfrm>
          <a:prstGeom prst="rect">
            <a:avLst/>
          </a:prstGeom>
        </p:spPr>
        <p:txBody>
          <a:bodyPr wrap="square">
            <a:spAutoFit/>
          </a:bodyPr>
          <a:lstStyle/>
          <a:p>
            <a:pPr marL="342891" indent="-342891">
              <a:spcBef>
                <a:spcPts val="0"/>
              </a:spcBef>
              <a:buFont typeface="Arial" pitchFamily="34" charset="0"/>
              <a:buChar char="•"/>
            </a:pPr>
            <a:r>
              <a:rPr lang="en-US" sz="2000" dirty="0">
                <a:solidFill>
                  <a:schemeClr val="bg1"/>
                </a:solidFill>
                <a:latin typeface="Arial" panose="020B0604020202020204" pitchFamily="34" charset="0"/>
                <a:cs typeface="Arial" panose="020B0604020202020204" pitchFamily="34" charset="0"/>
              </a:rPr>
              <a:t>Following a statement or a quotation, this implies that a </a:t>
            </a:r>
            <a:r>
              <a:rPr lang="en-US" sz="2000" u="sng" dirty="0">
                <a:solidFill>
                  <a:schemeClr val="bg1"/>
                </a:solidFill>
                <a:latin typeface="Arial" panose="020B0604020202020204" pitchFamily="34" charset="0"/>
                <a:cs typeface="Arial" panose="020B0604020202020204" pitchFamily="34" charset="0"/>
              </a:rPr>
              <a:t>judgment</a:t>
            </a:r>
            <a:r>
              <a:rPr lang="en-US" sz="2000" dirty="0">
                <a:solidFill>
                  <a:schemeClr val="bg1"/>
                </a:solidFill>
                <a:latin typeface="Arial" panose="020B0604020202020204" pitchFamily="34" charset="0"/>
                <a:cs typeface="Arial" panose="020B0604020202020204" pitchFamily="34" charset="0"/>
              </a:rPr>
              <a:t> about the statement or quotation is necessary: </a:t>
            </a:r>
          </a:p>
          <a:p>
            <a:pPr marL="342891" indent="-342891">
              <a:spcBef>
                <a:spcPts val="0"/>
              </a:spcBef>
              <a:buFont typeface="Arial" pitchFamily="34" charset="0"/>
              <a:buChar char="•"/>
            </a:pPr>
            <a:endParaRPr lang="en-US" sz="900" dirty="0">
              <a:solidFill>
                <a:schemeClr val="bg1"/>
              </a:solidFill>
              <a:latin typeface="Arial" panose="020B0604020202020204" pitchFamily="34" charset="0"/>
              <a:cs typeface="Arial" panose="020B0604020202020204" pitchFamily="34" charset="0"/>
            </a:endParaRPr>
          </a:p>
          <a:p>
            <a:pPr marL="800080" lvl="1" indent="-342891">
              <a:spcBef>
                <a:spcPts val="0"/>
              </a:spcBef>
              <a:buFont typeface="Arial" panose="020B0604020202020204" pitchFamily="34" charset="0"/>
              <a:buChar char="•"/>
            </a:pPr>
            <a:r>
              <a:rPr lang="en-US" sz="2000" dirty="0">
                <a:solidFill>
                  <a:srgbClr val="FFC000"/>
                </a:solidFill>
                <a:latin typeface="Arial" panose="020B0604020202020204" pitchFamily="34" charset="0"/>
                <a:cs typeface="Arial" panose="020B0604020202020204" pitchFamily="34" charset="0"/>
              </a:rPr>
              <a:t>Do you agree or disagree with the statement? Why?</a:t>
            </a:r>
          </a:p>
          <a:p>
            <a:pPr marL="800080" lvl="1" indent="-342891">
              <a:spcBef>
                <a:spcPts val="0"/>
              </a:spcBef>
              <a:buFont typeface="Arial" panose="020B0604020202020204" pitchFamily="34" charset="0"/>
              <a:buChar char="•"/>
            </a:pPr>
            <a:r>
              <a:rPr lang="en-US" sz="2000" dirty="0">
                <a:solidFill>
                  <a:srgbClr val="FFC000"/>
                </a:solidFill>
                <a:latin typeface="Arial" panose="020B0604020202020204" pitchFamily="34" charset="0"/>
                <a:cs typeface="Arial" panose="020B0604020202020204" pitchFamily="34" charset="0"/>
              </a:rPr>
              <a:t>Do you agree partially? Why?</a:t>
            </a:r>
          </a:p>
          <a:p>
            <a:pPr marL="800080" lvl="1" indent="-342891">
              <a:spcBef>
                <a:spcPts val="0"/>
              </a:spcBef>
              <a:buFont typeface="Arial" panose="020B0604020202020204" pitchFamily="34" charset="0"/>
              <a:buChar char="•"/>
            </a:pPr>
            <a:endParaRPr lang="en-US" sz="900" dirty="0">
              <a:solidFill>
                <a:srgbClr val="FFC000"/>
              </a:solidFill>
              <a:latin typeface="Arial" panose="020B0604020202020204" pitchFamily="34" charset="0"/>
              <a:cs typeface="Arial" panose="020B0604020202020204" pitchFamily="34" charset="0"/>
            </a:endParaRPr>
          </a:p>
          <a:p>
            <a:pPr marL="342891" indent="-342891">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Indicate agreement/disagreement/partial agreement in thesis statement</a:t>
            </a:r>
          </a:p>
          <a:p>
            <a:pPr marL="342891" indent="-342891">
              <a:spcBef>
                <a:spcPts val="12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Come to a conclusion on the issue: </a:t>
            </a:r>
          </a:p>
          <a:p>
            <a:pPr marL="800080" lvl="1" indent="-342891">
              <a:spcBef>
                <a:spcPts val="1200"/>
              </a:spcBef>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Does the evidence in the literature support the statement?</a:t>
            </a:r>
            <a:endParaRPr lang="en-US" sz="2000" dirty="0">
              <a:solidFill>
                <a:srgbClr val="FFC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074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a:spLocks noGrp="1"/>
          </p:cNvSpPr>
          <p:nvPr>
            <p:ph type="title"/>
          </p:nvPr>
        </p:nvSpPr>
        <p:spPr>
          <a:xfrm>
            <a:off x="0" y="69815"/>
            <a:ext cx="5181600" cy="457200"/>
          </a:xfrm>
          <a:solidFill>
            <a:srgbClr val="FFC000"/>
          </a:solidFill>
        </p:spPr>
        <p:txBody>
          <a:bodyPr>
            <a:noAutofit/>
          </a:bodyPr>
          <a:lstStyle/>
          <a:p>
            <a:r>
              <a:rPr lang="en-NZ" sz="2200" b="1" dirty="0">
                <a:solidFill>
                  <a:schemeClr val="tx2"/>
                </a:solidFill>
              </a:rPr>
              <a:t>Analysing the question (Continued)</a:t>
            </a:r>
            <a:endParaRPr lang="en-US" sz="2200" b="1" dirty="0">
              <a:solidFill>
                <a:schemeClr val="tx2"/>
              </a:solidFill>
            </a:endParaRPr>
          </a:p>
        </p:txBody>
      </p:sp>
      <p:sp>
        <p:nvSpPr>
          <p:cNvPr id="6" name="TextBox 5"/>
          <p:cNvSpPr txBox="1"/>
          <p:nvPr/>
        </p:nvSpPr>
        <p:spPr>
          <a:xfrm>
            <a:off x="1295400" y="801624"/>
            <a:ext cx="6248400" cy="707886"/>
          </a:xfrm>
          <a:prstGeom prst="rect">
            <a:avLst/>
          </a:prstGeom>
          <a:noFill/>
        </p:spPr>
        <p:txBody>
          <a:bodyPr wrap="square" rtlCol="0">
            <a:spAutoFit/>
          </a:bodyPr>
          <a:lstStyle/>
          <a:p>
            <a:pPr algn="ctr"/>
            <a:r>
              <a:rPr lang="en-NZ" sz="4000" dirty="0">
                <a:solidFill>
                  <a:srgbClr val="FFC000"/>
                </a:solidFill>
                <a:latin typeface="Arial" panose="020B0604020202020204" pitchFamily="34" charset="0"/>
                <a:cs typeface="Arial" panose="020B0604020202020204" pitchFamily="34" charset="0"/>
              </a:rPr>
              <a:t>Task word: Discuss</a:t>
            </a:r>
            <a:endParaRPr lang="en-US" sz="4000"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896418" y="1509510"/>
            <a:ext cx="7315200" cy="2246769"/>
          </a:xfrm>
          <a:prstGeom prst="rect">
            <a:avLst/>
          </a:prstGeom>
          <a:noFill/>
        </p:spPr>
        <p:txBody>
          <a:bodyPr wrap="square" rtlCol="0">
            <a:spAutoFit/>
          </a:bodyPr>
          <a:lstStyle/>
          <a:p>
            <a:r>
              <a:rPr lang="en-NZ" sz="2000" dirty="0">
                <a:solidFill>
                  <a:schemeClr val="bg1"/>
                </a:solidFill>
                <a:latin typeface="Arial" panose="020B0604020202020204" pitchFamily="34" charset="0"/>
                <a:cs typeface="Arial" panose="020B0604020202020204" pitchFamily="34" charset="0"/>
              </a:rPr>
              <a:t>In order to prevent workplace bullying, organisations need to look beyond issues of individual personality and examine how underlying organisational factors can contribute to the problem. Discuss.</a:t>
            </a:r>
          </a:p>
          <a:p>
            <a:endParaRPr lang="en-NZ" sz="2000" dirty="0">
              <a:solidFill>
                <a:schemeClr val="bg1"/>
              </a:solidFill>
              <a:latin typeface="Arial" panose="020B0604020202020204" pitchFamily="34" charset="0"/>
              <a:cs typeface="Arial" panose="020B0604020202020204" pitchFamily="34" charset="0"/>
            </a:endParaRPr>
          </a:p>
          <a:p>
            <a:r>
              <a:rPr lang="en-US" sz="2000" dirty="0">
                <a:solidFill>
                  <a:srgbClr val="FFC000"/>
                </a:solidFill>
                <a:latin typeface="Arial" panose="020B0604020202020204" pitchFamily="34" charset="0"/>
                <a:cs typeface="Arial" panose="020B0604020202020204" pitchFamily="34" charset="0"/>
              </a:rPr>
              <a:t>Does the evidence in the literature (your readings) support this statement?</a:t>
            </a:r>
          </a:p>
        </p:txBody>
      </p:sp>
      <p:sp>
        <p:nvSpPr>
          <p:cNvPr id="3" name="Right Arrow 2" descr="Arrow pointing to the image of the Command Word section from OWLL"/>
          <p:cNvSpPr/>
          <p:nvPr/>
        </p:nvSpPr>
        <p:spPr>
          <a:xfrm>
            <a:off x="641354" y="4648201"/>
            <a:ext cx="510129" cy="2087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descr="Image from OWLL of the section on Command Words"/>
          <p:cNvPicPr>
            <a:picLocks noChangeAspect="1"/>
          </p:cNvPicPr>
          <p:nvPr/>
        </p:nvPicPr>
        <p:blipFill>
          <a:blip r:embed="rId3"/>
          <a:stretch>
            <a:fillRect/>
          </a:stretch>
        </p:blipFill>
        <p:spPr>
          <a:xfrm>
            <a:off x="896418" y="3810000"/>
            <a:ext cx="7315200" cy="2895600"/>
          </a:xfrm>
          <a:prstGeom prst="rect">
            <a:avLst/>
          </a:prstGeom>
        </p:spPr>
      </p:pic>
    </p:spTree>
    <p:custDataLst>
      <p:tags r:id="rId1"/>
    </p:custDataLst>
    <p:extLst>
      <p:ext uri="{BB962C8B-B14F-4D97-AF65-F5344CB8AC3E}">
        <p14:creationId xmlns:p14="http://schemas.microsoft.com/office/powerpoint/2010/main" val="4272203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31709&quot;&gt;&lt;object type=&quot;3&quot; unique_id=&quot;131710&quot;&gt;&lt;property id=&quot;20148&quot; value=&quot;5&quot;/&gt;&lt;property id=&quot;20300&quot; value=&quot;Slide 1&quot;/&gt;&lt;property id=&quot;20307&quot; value=&quot;257&quot;/&gt;&lt;/object&gt;&lt;object type=&quot;3&quot; unique_id=&quot;131711&quot;&gt;&lt;property id=&quot;20148&quot; value=&quot;5&quot;/&gt;&lt;property id=&quot;20300&quot; value=&quot;Slide 2 - &amp;quot;VISION, MISSION AND VALUES&amp;quot;&quot;/&gt;&lt;property id=&quot;20307&quot; value=&quot;258&quot;/&gt;&lt;/object&gt;&lt;object type=&quot;3&quot; unique_id=&quot;131712&quot;&gt;&lt;property id=&quot;20148&quot; value=&quot;5&quot;/&gt;&lt;property id=&quot;20300&quot; value=&quot;Slide 3 - &amp;quot;THE SIX BIG GOALS FOR MASSEY&amp;quot;&quot;/&gt;&lt;property id=&quot;20307&quot; value=&quot;259&quot;/&gt;&lt;/object&gt;&lt;object type=&quot;3&quot; unique_id=&quot;131713&quot;&gt;&lt;property id=&quot;20148&quot; value=&quot;5&quot;/&gt;&lt;property id=&quot;20300&quot; value=&quot;Slide 4 - &amp;quot;THE SIX BIG GOALS FOR MASSEY Cont...&amp;quot;&quot;/&gt;&lt;property id=&quot;20307&quot; value=&quot;260&quot;/&gt;&lt;/object&gt;&lt;object type=&quot;3&quot; unique_id=&quot;131714&quot;&gt;&lt;property id=&quot;20148&quot; value=&quot;5&quot;/&gt;&lt;property id=&quot;20300&quot; value=&quot;Slide 5 - &amp;quot;OUR HISTORY&amp;quot;&quot;/&gt;&lt;property id=&quot;20307&quot; value=&quot;261&quot;/&gt;&lt;/object&gt;&lt;object type=&quot;3&quot; unique_id=&quot;131715&quot;&gt;&lt;property id=&quot;20148&quot; value=&quot;5&quot;/&gt;&lt;property id=&quot;20300&quot; value=&quot;Slide 6 - &amp;quot;OUR HISTORY&amp;quot;&quot;/&gt;&lt;property id=&quot;20307&quot; value=&quot;262&quot;/&gt;&lt;/object&gt;&lt;object type=&quot;3&quot; unique_id=&quot;131716&quot;&gt;&lt;property id=&quot;20148&quot; value=&quot;5&quot;/&gt;&lt;property id=&quot;20300&quot; value=&quot;Slide 7 - &amp;quot;OUR CAMPUSES&amp;quot;&quot;/&gt;&lt;property id=&quot;20307&quot; value=&quot;263&quot;/&gt;&lt;/object&gt;&lt;object type=&quot;3&quot; unique_id=&quot;131717&quot;&gt;&lt;property id=&quot;20148&quot; value=&quot;5&quot;/&gt;&lt;property id=&quot;20300&quot; value=&quot;Slide 8&quot;/&gt;&lt;property id=&quot;20307&quot; value=&quot;265&quot;/&gt;&lt;/object&gt;&lt;object type=&quot;3&quot; unique_id=&quot;131718&quot;&gt;&lt;property id=&quot;20148&quot; value=&quot;5&quot;/&gt;&lt;property id=&quot;20300&quot; value=&quot;Slide 9 - &amp;quot;MANAWATU&amp;#x0D;&amp;#x0A;&amp;quot;&quot;/&gt;&lt;property id=&quot;20307&quot; value=&quot;267&quot;/&gt;&lt;/object&gt;&lt;object type=&quot;3&quot; unique_id=&quot;131719&quot;&gt;&lt;property id=&quot;20148&quot; value=&quot;5&quot;/&gt;&lt;property id=&quot;20300&quot; value=&quot;Slide 10 - &amp;quot;WELLINGTON -&amp;#x0D;&amp;#x0A;FOCUS ON CREATIVITY&amp;quot;&quot;/&gt;&lt;property id=&quot;20307&quot; value=&quot;269&quot;/&gt;&lt;/object&gt;&lt;object type=&quot;3&quot; unique_id=&quot;131720&quot;&gt;&lt;property id=&quot;20148&quot; value=&quot;5&quot;/&gt;&lt;property id=&quot;20300&quot; value=&quot;Slide 11 - &amp;quot;COLLEGE OF BUSINESS&amp;quot;&quot;/&gt;&lt;property id=&quot;20307&quot; value=&quot;270&quot;/&gt;&lt;/object&gt;&lt;object type=&quot;3&quot; unique_id=&quot;131721&quot;&gt;&lt;property id=&quot;20148&quot; value=&quot;5&quot;/&gt;&lt;property id=&quot;20300&quot; value=&quot;Slide 12 - &amp;quot;COLLEGE OF CREATIVE ARTS&amp;quot;&quot;/&gt;&lt;property id=&quot;20307&quot; value=&quot;271&quot;/&gt;&lt;/object&gt;&lt;object type=&quot;3&quot; unique_id=&quot;131722&quot;&gt;&lt;property id=&quot;20148&quot; value=&quot;5&quot;/&gt;&lt;property id=&quot;20300&quot; value=&quot;Slide 13 - &amp;quot;COLLEGE &amp;#x0D;&amp;#x0A;OF HEALTH&amp;quot;&quot;/&gt;&lt;property id=&quot;20307&quot; value=&quot;272&quot;/&gt;&lt;/object&gt;&lt;object type=&quot;3&quot; unique_id=&quot;131723&quot;&gt;&lt;property id=&quot;20148&quot; value=&quot;5&quot;/&gt;&lt;property id=&quot;20300&quot; value=&quot;Slide 14 - &amp;quot;COLLEGE OF HUMANITIES AND SOCIAL SCIENCES&amp;#x0D;&amp;#x0A;&amp;quot;&quot;/&gt;&lt;property id=&quot;20307&quot; value=&quot;273&quot;/&gt;&lt;/object&gt;&lt;object type=&quot;3&quot; unique_id=&quot;131724&quot;&gt;&lt;property id=&quot;20148&quot; value=&quot;5&quot;/&gt;&lt;property id=&quot;20300&quot; value=&quot;Slide 15 - &amp;quot;COLLEGE OF SCIENCES&amp;#x0D;&amp;#x0A;&amp;quot;&quot;/&gt;&lt;property id=&quot;20307&quot; value=&quot;274&quot;/&gt;&lt;/object&gt;&lt;object type=&quot;3&quot; unique_id=&quot;131725&quot;&gt;&lt;property id=&quot;20148&quot; value=&quot;5&quot;/&gt;&lt;property id=&quot;20300&quot; value=&quot;Slide 16 - &amp;quot;KEY FACTS AND FIGURES&amp;quot;&quot;/&gt;&lt;property id=&quot;20307&quot; value=&quot;275&quot;/&gt;&lt;/object&gt;&lt;object type=&quot;3&quot; unique_id=&quot;131726&quot;&gt;&lt;property id=&quot;20148&quot; value=&quot;5&quot;/&gt;&lt;property id=&quot;20300&quot; value=&quot;Slide 17 - &amp;quot;KEY FACTS AND FIGURES&amp;quot;&quot;/&gt;&lt;property id=&quot;20307&quot; value=&quot;276&quot;/&gt;&lt;/object&gt;&lt;object type=&quot;3&quot; unique_id=&quot;131727&quot;&gt;&lt;property id=&quot;20148&quot; value=&quot;5&quot;/&gt;&lt;property id=&quot;20300&quot; value=&quot;Slide 18 - &amp;quot;KEY FACTS AND FIGURES&amp;quot;&quot;/&gt;&lt;property id=&quot;20307&quot; value=&quot;283&quot;/&gt;&lt;/object&gt;&lt;object type=&quot;3&quot; unique_id=&quot;131728&quot;&gt;&lt;property id=&quot;20148&quot; value=&quot;5&quot;/&gt;&lt;property id=&quot;20300&quot; value=&quot;Slide 19 - &amp;quot;BREAKING DOWN THE FIGURES&amp;quot;&quot;/&gt;&lt;property id=&quot;20307&quot; value=&quot;278&quot;/&gt;&lt;/object&gt;&lt;object type=&quot;3&quot; unique_id=&quot;131729&quot;&gt;&lt;property id=&quot;20148&quot; value=&quot;5&quot;/&gt;&lt;property id=&quot;20300&quot; value=&quot;Slide 20&quot;/&gt;&lt;property id=&quot;20307&quot; value=&quot;281&quot;/&gt;&lt;/object&gt;&lt;/object&gt;&lt;object type=&quot;8&quot; unique_id=&quot;131751&quot;&gt;&lt;/object&gt;&lt;/object&gt;&lt;/database&gt;"/>
  <p:tag name="MMPROD_NEXTUNIQUEID" val="10011"/>
  <p:tag name="SECTOMILLISECCONVERTED" val="1"/>
  <p:tag name="ARTICULATE_DESIGN_ID_MASSEY-POWERPOINT-TEMPLATE-4X3-2012-3" val="UsXTYfVr"/>
  <p:tag name="ARTICULATE_DESIGN_ID_OFFICE THEME" val="7cMp3RKy"/>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sey-powerpoint-template-4x3-2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BA290-12A6-4CD3-8F13-2D864F097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6783B1-267B-4D50-928C-C9F83D945433}">
  <ds:schemaRefs>
    <ds:schemaRef ds:uri="http://schemas.microsoft.com/office/2006/documentManagement/types"/>
    <ds:schemaRef ds:uri="http://purl.org/dc/terms/"/>
    <ds:schemaRef ds:uri="http://purl.org/dc/elements/1.1/"/>
    <ds:schemaRef ds:uri="dc379fb1-e443-490d-83c3-5a162dd70eeb"/>
    <ds:schemaRef ds:uri="http://schemas.openxmlformats.org/package/2006/metadata/core-properties"/>
    <ds:schemaRef ds:uri="http://purl.org/dc/dcmitype/"/>
    <ds:schemaRef ds:uri="http://www.w3.org/XML/1998/namespace"/>
    <ds:schemaRef ds:uri="http://schemas.microsoft.com/office/infopath/2007/PartnerControls"/>
    <ds:schemaRef ds:uri="7f35d26a-4140-43ec-9fda-33ed6b790edf"/>
    <ds:schemaRef ds:uri="http://schemas.microsoft.com/office/2006/metadata/properties"/>
  </ds:schemaRefs>
</ds:datastoreItem>
</file>

<file path=customXml/itemProps3.xml><?xml version="1.0" encoding="utf-8"?>
<ds:datastoreItem xmlns:ds="http://schemas.openxmlformats.org/officeDocument/2006/customXml" ds:itemID="{EE341953-14B0-45B2-9574-0ADADC1363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Massey-powerpoint-template-4x3-2012-3.potx</Template>
  <TotalTime>4513</TotalTime>
  <Words>1522</Words>
  <Application>Microsoft Office PowerPoint</Application>
  <PresentationFormat>On-screen Show (4:3)</PresentationFormat>
  <Paragraphs>169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21</vt:i4>
      </vt:variant>
    </vt:vector>
  </HeadingPairs>
  <TitlesOfParts>
    <vt:vector size="40" baseType="lpstr">
      <vt:lpstr>Arial</vt:lpstr>
      <vt:lpstr>Calibri</vt:lpstr>
      <vt:lpstr>Calibri Light</vt:lpstr>
      <vt:lpstr>Wingdings</vt:lpstr>
      <vt:lpstr>Massey-powerpoint-template-4x3-2012-3</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Office Theme</vt:lpstr>
      <vt:lpstr>How to write an essay</vt:lpstr>
      <vt:lpstr>What is an essay?</vt:lpstr>
      <vt:lpstr>Essay structure</vt:lpstr>
      <vt:lpstr>Writing your essay</vt:lpstr>
      <vt:lpstr>Analyse the question: TTF Method</vt:lpstr>
      <vt:lpstr>Analyse the question: TTF Method (Continued)</vt:lpstr>
      <vt:lpstr>Task words</vt:lpstr>
      <vt:lpstr>Analysing the question</vt:lpstr>
      <vt:lpstr>Analysing the question (Continued)</vt:lpstr>
      <vt:lpstr>Brainstorm before library search</vt:lpstr>
      <vt:lpstr>PowerPoint Presentation</vt:lpstr>
      <vt:lpstr>Your voice guides the argument…</vt:lpstr>
      <vt:lpstr>Formulating a thesis statement</vt:lpstr>
      <vt:lpstr>Planning an outline </vt:lpstr>
      <vt:lpstr>A plan for this essay might look like this …</vt:lpstr>
      <vt:lpstr>When do you refer to the literature?</vt:lpstr>
      <vt:lpstr>Getting feedback</vt:lpstr>
      <vt:lpstr>Revising the assignment</vt:lpstr>
      <vt:lpstr>Proofreading and editing  your work</vt:lpstr>
      <vt:lpstr>How to write an essay Summary</vt:lpstr>
      <vt:lpstr>Need help?</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QUICK BROWN FOX</dc:title>
  <dc:creator>Peter Siduna</dc:creator>
  <cp:lastModifiedBy>Julia Tanner</cp:lastModifiedBy>
  <cp:revision>244</cp:revision>
  <dcterms:created xsi:type="dcterms:W3CDTF">2012-02-09T20:32:41Z</dcterms:created>
  <dcterms:modified xsi:type="dcterms:W3CDTF">2024-02-29T00:29:15Z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18E5447D-6C5F-4631-8D61-593C11C4BCA8</vt:lpwstr>
  </property>
  <property fmtid="{D5CDD505-2E9C-101B-9397-08002B2CF9AE}" pid="3" name="ArticulatePath">
    <vt:lpwstr>Template 2014</vt:lpwstr>
  </property>
  <property fmtid="{D5CDD505-2E9C-101B-9397-08002B2CF9AE}" pid="4" name="ContentTypeId">
    <vt:lpwstr>0x0101008C07AA112A82F64F9B26E027F0CF1D98</vt:lpwstr>
  </property>
  <property fmtid="{D5CDD505-2E9C-101B-9397-08002B2CF9AE}" pid="5" name="MSIP_Label_bd9e4d68-54d0-40a5-8c9a-85a36c87352c_Enabled">
    <vt:lpwstr>true</vt:lpwstr>
  </property>
  <property fmtid="{D5CDD505-2E9C-101B-9397-08002B2CF9AE}" pid="6" name="MSIP_Label_bd9e4d68-54d0-40a5-8c9a-85a36c87352c_SetDate">
    <vt:lpwstr>2021-11-23T22:01:26Z</vt:lpwstr>
  </property>
  <property fmtid="{D5CDD505-2E9C-101B-9397-08002B2CF9AE}" pid="7" name="MSIP_Label_bd9e4d68-54d0-40a5-8c9a-85a36c87352c_Method">
    <vt:lpwstr>Privileged</vt:lpwstr>
  </property>
  <property fmtid="{D5CDD505-2E9C-101B-9397-08002B2CF9AE}" pid="8" name="MSIP_Label_bd9e4d68-54d0-40a5-8c9a-85a36c87352c_Name">
    <vt:lpwstr>Unclassified</vt:lpwstr>
  </property>
  <property fmtid="{D5CDD505-2E9C-101B-9397-08002B2CF9AE}" pid="9" name="MSIP_Label_bd9e4d68-54d0-40a5-8c9a-85a36c87352c_SiteId">
    <vt:lpwstr>388728e1-bbd0-4378-98dc-f8682e644300</vt:lpwstr>
  </property>
  <property fmtid="{D5CDD505-2E9C-101B-9397-08002B2CF9AE}" pid="10" name="MSIP_Label_bd9e4d68-54d0-40a5-8c9a-85a36c87352c_ActionId">
    <vt:lpwstr>6f4683f6-f9bd-4d37-a75f-adbc4ce61fbc</vt:lpwstr>
  </property>
  <property fmtid="{D5CDD505-2E9C-101B-9397-08002B2CF9AE}" pid="11" name="MSIP_Label_bd9e4d68-54d0-40a5-8c9a-85a36c87352c_ContentBits">
    <vt:lpwstr>0</vt:lpwstr>
  </property>
  <property fmtid="{D5CDD505-2E9C-101B-9397-08002B2CF9AE}" pid="12" name="MediaServiceImageTags">
    <vt:lpwstr/>
  </property>
</Properties>
</file>