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9" r:id="rId7"/>
    <p:sldId id="260" r:id="rId8"/>
    <p:sldId id="261" r:id="rId9"/>
    <p:sldId id="262" r:id="rId10"/>
    <p:sldId id="265" r:id="rId11"/>
    <p:sldId id="264" r:id="rId12"/>
    <p:sldId id="341" r:id="rId13"/>
    <p:sldId id="294" r:id="rId14"/>
    <p:sldId id="360" r:id="rId15"/>
    <p:sldId id="344" r:id="rId16"/>
    <p:sldId id="349" r:id="rId17"/>
    <p:sldId id="346" r:id="rId18"/>
    <p:sldId id="347" r:id="rId19"/>
    <p:sldId id="350" r:id="rId20"/>
    <p:sldId id="351" r:id="rId21"/>
    <p:sldId id="353" r:id="rId22"/>
    <p:sldId id="352" r:id="rId23"/>
    <p:sldId id="354" r:id="rId24"/>
    <p:sldId id="355" r:id="rId25"/>
    <p:sldId id="356" r:id="rId26"/>
    <p:sldId id="357" r:id="rId27"/>
    <p:sldId id="35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717" autoAdjust="0"/>
  </p:normalViewPr>
  <p:slideViewPr>
    <p:cSldViewPr snapToGrid="0">
      <p:cViewPr varScale="1">
        <p:scale>
          <a:sx n="88" d="100"/>
          <a:sy n="88" d="100"/>
        </p:scale>
        <p:origin x="86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982B7-0AE5-463C-93EF-327DB9DC48FB}" type="datetimeFigureOut">
              <a:rPr lang="en-NZ" smtClean="0"/>
              <a:t>28/02/2024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2C008-904B-4534-9BFA-870CDDFBC202}" type="slidenum">
              <a:rPr lang="en-NZ" smtClean="0"/>
              <a:t>‹#›</a:t>
            </a:fld>
            <a:endParaRPr lang="en-NZ"/>
          </a:p>
        </p:txBody>
      </p:sp>
    </p:spTree>
    <p:extLst>
      <p:ext uri="{BB962C8B-B14F-4D97-AF65-F5344CB8AC3E}">
        <p14:creationId xmlns:p14="http://schemas.microsoft.com/office/powerpoint/2010/main" val="1302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609602" y="1981201"/>
            <a:ext cx="10972799" cy="4038600"/>
          </a:xfrm>
          <a:prstGeom prst="rect">
            <a:avLst/>
          </a:prstGeom>
        </p:spPr>
        <p:txBody>
          <a:bodyPr/>
          <a:lstStyle>
            <a:lvl1pPr>
              <a:defRPr sz="3200">
                <a:solidFill>
                  <a:schemeClr val="bg1"/>
                </a:solidFill>
              </a:defRPr>
            </a:lvl1pPr>
            <a:lvl2pPr>
              <a:defRPr sz="2667">
                <a:solidFill>
                  <a:schemeClr val="bg1"/>
                </a:solidFill>
              </a:defRPr>
            </a:lvl2pPr>
            <a:lvl3pPr>
              <a:defRPr sz="2400">
                <a:solidFill>
                  <a:schemeClr val="bg1"/>
                </a:solidFill>
              </a:defRPr>
            </a:lvl3pPr>
            <a:lvl4pPr>
              <a:defRPr sz="2133">
                <a:solidFill>
                  <a:schemeClr val="bg1"/>
                </a:solidFill>
              </a:defRPr>
            </a:lvl4pPr>
            <a:lvl5pPr>
              <a:defRPr sz="2133">
                <a:solidFill>
                  <a:schemeClr val="bg1"/>
                </a:solidFill>
              </a:defRPr>
            </a:lvl5pPr>
            <a:lvl6pPr>
              <a:defRPr sz="2133"/>
            </a:lvl6pPr>
            <a:lvl7pPr>
              <a:defRPr sz="2133"/>
            </a:lvl7pPr>
            <a:lvl8pPr>
              <a:defRPr sz="2133"/>
            </a:lvl8pPr>
            <a:lvl9pPr>
              <a:defRPr sz="2133"/>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422400" y="990600"/>
            <a:ext cx="9144000" cy="83820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25983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owll.massey.ac.nz/about-OWLL/studyup.php"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5"/>
            <a:extLst>
              <a:ext uri="{FF2B5EF4-FFF2-40B4-BE49-F238E27FC236}">
                <a16:creationId xmlns:a16="http://schemas.microsoft.com/office/drawing/2014/main" id="{783C018D-E4EB-5E0C-D797-B726E88AFA62}"/>
              </a:ext>
            </a:extLst>
          </p:cNvPr>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7"/>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hyperlink" Target="https://owll.massey.ac.nz/academic-writing/assignment-planning-calculator.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owll.massey.ac.nz/"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image" Target="../media/image5.png"/><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tur-www1.massey.ac.nz/~wwwodev/tools/distanceplanning/" TargetMode="Externa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hyperlink" Target="https://www.massey.ac.nz/study/planning-your-study/recommended-and-maximum-student-workloads/#:~:text=Recommended%20workload,-If%20you're&amp;text=When%20you%20plan%20your%20study,hours%20of%20study%20each%20wee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a:xfrm>
            <a:off x="1524000" y="1681566"/>
            <a:ext cx="9144000" cy="1200716"/>
          </a:xfrm>
        </p:spPr>
        <p:txBody>
          <a:bodyPr/>
          <a:lstStyle/>
          <a:p>
            <a:r>
              <a:rPr lang="en-NZ" sz="6000" dirty="0"/>
              <a:t>How to Manage your Time</a:t>
            </a:r>
            <a:endParaRPr lang="en-NZ" dirty="0"/>
          </a:p>
        </p:txBody>
      </p:sp>
      <p:sp>
        <p:nvSpPr>
          <p:cNvPr id="3" name="Subtitle 2">
            <a:extLst>
              <a:ext uri="{FF2B5EF4-FFF2-40B4-BE49-F238E27FC236}">
                <a16:creationId xmlns:a16="http://schemas.microsoft.com/office/drawing/2014/main" id="{1B24D964-CC6A-02EA-E151-B2197C274B98}"/>
              </a:ext>
            </a:extLst>
          </p:cNvPr>
          <p:cNvSpPr>
            <a:spLocks noGrp="1"/>
          </p:cNvSpPr>
          <p:nvPr>
            <p:ph type="subTitle" idx="1"/>
          </p:nvPr>
        </p:nvSpPr>
        <p:spPr>
          <a:xfrm>
            <a:off x="1426345" y="3429000"/>
            <a:ext cx="9144000" cy="735005"/>
          </a:xfrm>
        </p:spPr>
        <p:txBody>
          <a:bodyPr/>
          <a:lstStyle/>
          <a:p>
            <a:r>
              <a:rPr lang="en-US" sz="4000" i="1" dirty="0"/>
              <a:t>Time management skills</a:t>
            </a:r>
          </a:p>
          <a:p>
            <a:endParaRPr lang="en-NZ" dirty="0"/>
          </a:p>
        </p:txBody>
      </p:sp>
    </p:spTree>
    <p:custDataLst>
      <p:tags r:id="rId1"/>
    </p:custDataLst>
    <p:extLst>
      <p:ext uri="{BB962C8B-B14F-4D97-AF65-F5344CB8AC3E}">
        <p14:creationId xmlns:p14="http://schemas.microsoft.com/office/powerpoint/2010/main" val="358907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C183D7F6-B498-43B3-948B-1728B52AA6E4}">
                <adec:decorative xmlns:adec="http://schemas.microsoft.com/office/drawing/2017/decorative" val="0"/>
              </a:ext>
            </a:extLst>
          </p:cNvPr>
          <p:cNvSpPr txBox="1">
            <a:spLocks noGrp="1"/>
          </p:cNvSpPr>
          <p:nvPr>
            <p:ph type="title" idx="4294967295"/>
          </p:nvPr>
        </p:nvSpPr>
        <p:spPr>
          <a:xfrm>
            <a:off x="3170000" y="137139"/>
            <a:ext cx="3962400" cy="86409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defTabSz="1219170">
              <a:lnSpc>
                <a:spcPct val="100000"/>
              </a:lnSpc>
              <a:defRPr/>
            </a:pPr>
            <a:r>
              <a:rPr lang="en-NZ" sz="2667" b="1" i="1" dirty="0">
                <a:solidFill>
                  <a:srgbClr val="FFC000"/>
                </a:solidFill>
              </a:rPr>
              <a:t>What is good about this timetable?</a:t>
            </a:r>
            <a:br>
              <a:rPr lang="en-NZ" sz="2667" b="1" i="1" dirty="0">
                <a:solidFill>
                  <a:srgbClr val="043163"/>
                </a:solidFill>
              </a:rPr>
            </a:br>
            <a:endParaRPr lang="en-NZ" sz="2667" b="1" i="1" dirty="0">
              <a:solidFill>
                <a:srgbClr val="043163"/>
              </a:solidFill>
            </a:endParaRPr>
          </a:p>
        </p:txBody>
      </p:sp>
      <p:pic>
        <p:nvPicPr>
          <p:cNvPr id="6" name="Picture 2" descr="Image of a timetable featuring slots of time through the week allocated for different activities both study related, i.e. times of lectures and slots related to non study activity, i.e. gym attendance and work hours.">
            <a:extLst>
              <a:ext uri="{C183D7F6-B498-43B3-948B-1728B52AA6E4}">
                <adec:decorative xmlns:adec="http://schemas.microsoft.com/office/drawing/2017/decorative" val="0"/>
              </a:ext>
            </a:extLst>
          </p:cNvPr>
          <p:cNvPicPr>
            <a:picLocks noGrp="1" noChangeAspect="1" noChangeArrowheads="1"/>
          </p:cNvPicPr>
          <p:nvPr>
            <p:ph sz="quarter" idx="4"/>
          </p:nvPr>
        </p:nvPicPr>
        <p:blipFill>
          <a:blip r:embed="rId3"/>
          <a:srcRect/>
          <a:stretch>
            <a:fillRect/>
          </a:stretch>
        </p:blipFill>
        <p:spPr>
          <a:xfrm>
            <a:off x="429316" y="1571190"/>
            <a:ext cx="9889100" cy="4992555"/>
          </a:xfrm>
          <a:prstGeom prst="rect">
            <a:avLst/>
          </a:prstGeom>
          <a:noFill/>
        </p:spPr>
      </p:pic>
      <p:sp>
        <p:nvSpPr>
          <p:cNvPr id="15" name="Rectangle 14">
            <a:extLst>
              <a:ext uri="{C183D7F6-B498-43B3-948B-1728B52AA6E4}">
                <adec:decorative xmlns:adec="http://schemas.microsoft.com/office/drawing/2017/decorative" val="1"/>
              </a:ext>
            </a:extLst>
          </p:cNvPr>
          <p:cNvSpPr/>
          <p:nvPr/>
        </p:nvSpPr>
        <p:spPr>
          <a:xfrm>
            <a:off x="1664806" y="2992315"/>
            <a:ext cx="1231218" cy="2701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dirty="0">
                <a:solidFill>
                  <a:srgbClr val="000099"/>
                </a:solidFill>
              </a:rPr>
              <a:t>Gym</a:t>
            </a:r>
          </a:p>
        </p:txBody>
      </p:sp>
      <p:sp>
        <p:nvSpPr>
          <p:cNvPr id="7" name="Rectangle 6">
            <a:extLst>
              <a:ext uri="{C183D7F6-B498-43B3-948B-1728B52AA6E4}">
                <adec:decorative xmlns:adec="http://schemas.microsoft.com/office/drawing/2017/decorative" val="1"/>
              </a:ext>
            </a:extLst>
          </p:cNvPr>
          <p:cNvSpPr/>
          <p:nvPr/>
        </p:nvSpPr>
        <p:spPr>
          <a:xfrm>
            <a:off x="1664806" y="3693191"/>
            <a:ext cx="1241193" cy="74713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3" name="Rectangle 42">
            <a:extLst>
              <a:ext uri="{C183D7F6-B498-43B3-948B-1728B52AA6E4}">
                <adec:decorative xmlns:adec="http://schemas.microsoft.com/office/drawing/2017/decorative" val="1"/>
              </a:ext>
            </a:extLst>
          </p:cNvPr>
          <p:cNvSpPr/>
          <p:nvPr/>
        </p:nvSpPr>
        <p:spPr>
          <a:xfrm>
            <a:off x="1664806" y="4662411"/>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50" name="Rectangle 49">
            <a:extLst>
              <a:ext uri="{C183D7F6-B498-43B3-948B-1728B52AA6E4}">
                <adec:decorative xmlns:adec="http://schemas.microsoft.com/office/drawing/2017/decorative" val="1"/>
              </a:ext>
            </a:extLst>
          </p:cNvPr>
          <p:cNvSpPr/>
          <p:nvPr/>
        </p:nvSpPr>
        <p:spPr>
          <a:xfrm>
            <a:off x="1664806"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3" name="Rectangle 22">
            <a:extLst>
              <a:ext uri="{C183D7F6-B498-43B3-948B-1728B52AA6E4}">
                <adec:decorative xmlns:adec="http://schemas.microsoft.com/office/drawing/2017/decorative" val="1"/>
              </a:ext>
            </a:extLst>
          </p:cNvPr>
          <p:cNvSpPr/>
          <p:nvPr/>
        </p:nvSpPr>
        <p:spPr>
          <a:xfrm>
            <a:off x="2896024" y="2738901"/>
            <a:ext cx="1226303" cy="52357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(115.111)</a:t>
            </a:r>
          </a:p>
        </p:txBody>
      </p:sp>
      <p:sp>
        <p:nvSpPr>
          <p:cNvPr id="20" name="Rectangle 19">
            <a:extLst>
              <a:ext uri="{C183D7F6-B498-43B3-948B-1728B52AA6E4}">
                <adec:decorative xmlns:adec="http://schemas.microsoft.com/office/drawing/2017/decorative" val="1"/>
              </a:ext>
            </a:extLst>
          </p:cNvPr>
          <p:cNvSpPr/>
          <p:nvPr/>
        </p:nvSpPr>
        <p:spPr>
          <a:xfrm>
            <a:off x="2896024" y="3909053"/>
            <a:ext cx="1251539" cy="1454234"/>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51" name="Rectangle 50">
            <a:extLst>
              <a:ext uri="{C183D7F6-B498-43B3-948B-1728B52AA6E4}">
                <adec:decorative xmlns:adec="http://schemas.microsoft.com/office/drawing/2017/decorative" val="1"/>
              </a:ext>
            </a:extLst>
          </p:cNvPr>
          <p:cNvSpPr/>
          <p:nvPr/>
        </p:nvSpPr>
        <p:spPr>
          <a:xfrm>
            <a:off x="2896024"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18" name="Rectangle 17">
            <a:extLst>
              <a:ext uri="{C183D7F6-B498-43B3-948B-1728B52AA6E4}">
                <adec:decorative xmlns:adec="http://schemas.microsoft.com/office/drawing/2017/decorative" val="1"/>
              </a:ext>
            </a:extLst>
          </p:cNvPr>
          <p:cNvSpPr/>
          <p:nvPr/>
        </p:nvSpPr>
        <p:spPr>
          <a:xfrm>
            <a:off x="4142647" y="2992315"/>
            <a:ext cx="1226303" cy="270164"/>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67" b="1" dirty="0"/>
              <a:t>Tutorial</a:t>
            </a:r>
          </a:p>
        </p:txBody>
      </p:sp>
      <p:sp>
        <p:nvSpPr>
          <p:cNvPr id="48" name="Rectangle 47">
            <a:extLst>
              <a:ext uri="{C183D7F6-B498-43B3-948B-1728B52AA6E4}">
                <adec:decorative xmlns:adec="http://schemas.microsoft.com/office/drawing/2017/decorative" val="1"/>
              </a:ext>
            </a:extLst>
          </p:cNvPr>
          <p:cNvSpPr/>
          <p:nvPr/>
        </p:nvSpPr>
        <p:spPr>
          <a:xfrm>
            <a:off x="4142648" y="3471831"/>
            <a:ext cx="1224678" cy="49053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6" name="Rectangle 35">
            <a:extLst>
              <a:ext uri="{C183D7F6-B498-43B3-948B-1728B52AA6E4}">
                <adec:decorative xmlns:adec="http://schemas.microsoft.com/office/drawing/2017/decorative" val="1"/>
              </a:ext>
            </a:extLst>
          </p:cNvPr>
          <p:cNvSpPr/>
          <p:nvPr/>
        </p:nvSpPr>
        <p:spPr>
          <a:xfrm>
            <a:off x="4142647" y="3962371"/>
            <a:ext cx="1226303" cy="46677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(115.112)</a:t>
            </a:r>
          </a:p>
        </p:txBody>
      </p:sp>
      <p:sp>
        <p:nvSpPr>
          <p:cNvPr id="34" name="Rectangle 33">
            <a:extLst>
              <a:ext uri="{C183D7F6-B498-43B3-948B-1728B52AA6E4}">
                <adec:decorative xmlns:adec="http://schemas.microsoft.com/office/drawing/2017/decorative" val="1"/>
              </a:ext>
            </a:extLst>
          </p:cNvPr>
          <p:cNvSpPr/>
          <p:nvPr/>
        </p:nvSpPr>
        <p:spPr>
          <a:xfrm>
            <a:off x="4142648" y="4889480"/>
            <a:ext cx="1234366" cy="520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67" dirty="0">
                <a:solidFill>
                  <a:srgbClr val="000099"/>
                </a:solidFill>
              </a:rPr>
              <a:t>Gym</a:t>
            </a:r>
          </a:p>
        </p:txBody>
      </p:sp>
      <p:sp>
        <p:nvSpPr>
          <p:cNvPr id="44" name="Rectangle 43">
            <a:extLst>
              <a:ext uri="{C183D7F6-B498-43B3-948B-1728B52AA6E4}">
                <adec:decorative xmlns:adec="http://schemas.microsoft.com/office/drawing/2017/decorative" val="1"/>
              </a:ext>
            </a:extLst>
          </p:cNvPr>
          <p:cNvSpPr/>
          <p:nvPr/>
        </p:nvSpPr>
        <p:spPr>
          <a:xfrm>
            <a:off x="4142647"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8" name="Rectangle 37">
            <a:extLst>
              <a:ext uri="{C183D7F6-B498-43B3-948B-1728B52AA6E4}">
                <adec:decorative xmlns:adec="http://schemas.microsoft.com/office/drawing/2017/decorative" val="1"/>
              </a:ext>
            </a:extLst>
          </p:cNvPr>
          <p:cNvSpPr/>
          <p:nvPr/>
        </p:nvSpPr>
        <p:spPr>
          <a:xfrm>
            <a:off x="5382588" y="4381113"/>
            <a:ext cx="1220861" cy="28129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67" b="1" dirty="0"/>
              <a:t>Tutorial</a:t>
            </a:r>
          </a:p>
        </p:txBody>
      </p:sp>
      <p:sp>
        <p:nvSpPr>
          <p:cNvPr id="52" name="Rectangle 51">
            <a:extLst>
              <a:ext uri="{C183D7F6-B498-43B3-948B-1728B52AA6E4}">
                <adec:decorative xmlns:adec="http://schemas.microsoft.com/office/drawing/2017/decorative" val="1"/>
              </a:ext>
            </a:extLst>
          </p:cNvPr>
          <p:cNvSpPr/>
          <p:nvPr/>
        </p:nvSpPr>
        <p:spPr>
          <a:xfrm>
            <a:off x="5382588"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5" name="Rectangle 44">
            <a:extLst>
              <a:ext uri="{C183D7F6-B498-43B3-948B-1728B52AA6E4}">
                <adec:decorative xmlns:adec="http://schemas.microsoft.com/office/drawing/2017/decorative" val="1"/>
              </a:ext>
            </a:extLst>
          </p:cNvPr>
          <p:cNvSpPr/>
          <p:nvPr/>
        </p:nvSpPr>
        <p:spPr>
          <a:xfrm>
            <a:off x="6613196" y="2738901"/>
            <a:ext cx="1226303"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3" name="Rectangle 32">
            <a:extLst>
              <a:ext uri="{C183D7F6-B498-43B3-948B-1728B52AA6E4}">
                <adec:decorative xmlns:adec="http://schemas.microsoft.com/office/drawing/2017/decorative" val="1"/>
              </a:ext>
            </a:extLst>
          </p:cNvPr>
          <p:cNvSpPr/>
          <p:nvPr/>
        </p:nvSpPr>
        <p:spPr>
          <a:xfrm>
            <a:off x="6613196" y="4381113"/>
            <a:ext cx="1210997" cy="1454234"/>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46" name="Rectangle 45">
            <a:extLst>
              <a:ext uri="{C183D7F6-B498-43B3-948B-1728B52AA6E4}">
                <adec:decorative xmlns:adec="http://schemas.microsoft.com/office/drawing/2017/decorative" val="1"/>
              </a:ext>
            </a:extLst>
          </p:cNvPr>
          <p:cNvSpPr/>
          <p:nvPr/>
        </p:nvSpPr>
        <p:spPr>
          <a:xfrm>
            <a:off x="7848767" y="3693191"/>
            <a:ext cx="1226965" cy="50389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7" name="Rectangle 46">
            <a:extLst>
              <a:ext uri="{C183D7F6-B498-43B3-948B-1728B52AA6E4}">
                <adec:decorative xmlns:adec="http://schemas.microsoft.com/office/drawing/2017/decorative" val="1"/>
              </a:ext>
            </a:extLst>
          </p:cNvPr>
          <p:cNvSpPr/>
          <p:nvPr/>
        </p:nvSpPr>
        <p:spPr>
          <a:xfrm>
            <a:off x="7848767" y="4381113"/>
            <a:ext cx="1226965" cy="50389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5" name="Rectangle 34">
            <a:extLst>
              <a:ext uri="{C183D7F6-B498-43B3-948B-1728B52AA6E4}">
                <adec:decorative xmlns:adec="http://schemas.microsoft.com/office/drawing/2017/decorative" val="1"/>
              </a:ext>
            </a:extLst>
          </p:cNvPr>
          <p:cNvSpPr/>
          <p:nvPr/>
        </p:nvSpPr>
        <p:spPr>
          <a:xfrm>
            <a:off x="7848767" y="4889480"/>
            <a:ext cx="1219852" cy="4941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67" dirty="0">
                <a:solidFill>
                  <a:srgbClr val="000099"/>
                </a:solidFill>
              </a:rPr>
              <a:t>Gym</a:t>
            </a:r>
          </a:p>
        </p:txBody>
      </p:sp>
      <p:sp>
        <p:nvSpPr>
          <p:cNvPr id="2" name="Rectangle 1">
            <a:extLst>
              <a:ext uri="{C183D7F6-B498-43B3-948B-1728B52AA6E4}">
                <adec:decorative xmlns:adec="http://schemas.microsoft.com/office/drawing/2017/decorative" val="1"/>
              </a:ext>
            </a:extLst>
          </p:cNvPr>
          <p:cNvSpPr/>
          <p:nvPr/>
        </p:nvSpPr>
        <p:spPr>
          <a:xfrm>
            <a:off x="5382589" y="2738901"/>
            <a:ext cx="1219860"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 name="Rectangle 2">
            <a:extLst>
              <a:ext uri="{FF2B5EF4-FFF2-40B4-BE49-F238E27FC236}">
                <a16:creationId xmlns:a16="http://schemas.microsoft.com/office/drawing/2014/main" id="{46335B46-8140-15FB-EF6A-5B04A639E4A4}"/>
              </a:ext>
              <a:ext uri="{C183D7F6-B498-43B3-948B-1728B52AA6E4}">
                <adec:decorative xmlns:adec="http://schemas.microsoft.com/office/drawing/2017/decorative" val="1"/>
              </a:ext>
            </a:extLst>
          </p:cNvPr>
          <p:cNvSpPr/>
          <p:nvPr/>
        </p:nvSpPr>
        <p:spPr>
          <a:xfrm>
            <a:off x="5382588" y="4889480"/>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 name="Rectangle 3">
            <a:extLst>
              <a:ext uri="{FF2B5EF4-FFF2-40B4-BE49-F238E27FC236}">
                <a16:creationId xmlns:a16="http://schemas.microsoft.com/office/drawing/2014/main" id="{3C937C5A-06AA-3F58-B932-795408394540}"/>
              </a:ext>
              <a:ext uri="{C183D7F6-B498-43B3-948B-1728B52AA6E4}">
                <adec:decorative xmlns:adec="http://schemas.microsoft.com/office/drawing/2017/decorative" val="1"/>
              </a:ext>
            </a:extLst>
          </p:cNvPr>
          <p:cNvSpPr/>
          <p:nvPr/>
        </p:nvSpPr>
        <p:spPr>
          <a:xfrm>
            <a:off x="5382588" y="3471831"/>
            <a:ext cx="1226303" cy="49054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(115.113)</a:t>
            </a:r>
          </a:p>
        </p:txBody>
      </p:sp>
      <p:sp>
        <p:nvSpPr>
          <p:cNvPr id="5" name="Rectangle 4">
            <a:extLst>
              <a:ext uri="{FF2B5EF4-FFF2-40B4-BE49-F238E27FC236}">
                <a16:creationId xmlns:a16="http://schemas.microsoft.com/office/drawing/2014/main" id="{42589482-74B5-F01E-470C-B3DF24C54CA5}"/>
              </a:ext>
              <a:ext uri="{C183D7F6-B498-43B3-948B-1728B52AA6E4}">
                <adec:decorative xmlns:adec="http://schemas.microsoft.com/office/drawing/2017/decorative" val="1"/>
              </a:ext>
            </a:extLst>
          </p:cNvPr>
          <p:cNvSpPr/>
          <p:nvPr/>
        </p:nvSpPr>
        <p:spPr>
          <a:xfrm>
            <a:off x="7848767" y="2738901"/>
            <a:ext cx="1225033"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Tree>
    <p:custDataLst>
      <p:tags r:id="rId1"/>
    </p:custDataLst>
    <p:extLst>
      <p:ext uri="{BB962C8B-B14F-4D97-AF65-F5344CB8AC3E}">
        <p14:creationId xmlns:p14="http://schemas.microsoft.com/office/powerpoint/2010/main" val="23942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C183D7F6-B498-43B3-948B-1728B52AA6E4}">
                <adec:decorative xmlns:adec="http://schemas.microsoft.com/office/drawing/2017/decorative" val="0"/>
              </a:ext>
            </a:extLst>
          </p:cNvPr>
          <p:cNvSpPr txBox="1">
            <a:spLocks noGrp="1"/>
          </p:cNvSpPr>
          <p:nvPr>
            <p:ph type="title" idx="4294967295"/>
          </p:nvPr>
        </p:nvSpPr>
        <p:spPr>
          <a:xfrm>
            <a:off x="3170000" y="137139"/>
            <a:ext cx="8768000" cy="86409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defTabSz="1219170">
              <a:lnSpc>
                <a:spcPct val="100000"/>
              </a:lnSpc>
              <a:defRPr/>
            </a:pPr>
            <a:r>
              <a:rPr lang="en-NZ" sz="1600" b="1" i="1" dirty="0">
                <a:solidFill>
                  <a:srgbClr val="FFC000"/>
                </a:solidFill>
              </a:rPr>
              <a:t>Allows at least 12.5 hours of study per course</a:t>
            </a:r>
            <a:br>
              <a:rPr lang="en-NZ" sz="1600" b="1" i="1" dirty="0">
                <a:solidFill>
                  <a:srgbClr val="FFC000"/>
                </a:solidFill>
              </a:rPr>
            </a:br>
            <a:r>
              <a:rPr lang="en-NZ" sz="1600" b="1" i="1" dirty="0">
                <a:solidFill>
                  <a:srgbClr val="FFC000"/>
                </a:solidFill>
              </a:rPr>
              <a:t>Plenty of breaks</a:t>
            </a:r>
            <a:br>
              <a:rPr lang="en-NZ" sz="1600" b="1" i="1" dirty="0">
                <a:solidFill>
                  <a:srgbClr val="FFC000"/>
                </a:solidFill>
              </a:rPr>
            </a:br>
            <a:r>
              <a:rPr lang="en-NZ" sz="1600" b="1" i="1" dirty="0">
                <a:solidFill>
                  <a:srgbClr val="FFC000"/>
                </a:solidFill>
              </a:rPr>
              <a:t>Good work-life balance with exercise and time for leisure activities and paid work</a:t>
            </a:r>
            <a:br>
              <a:rPr lang="en-NZ" sz="1600" b="1" i="1" dirty="0">
                <a:solidFill>
                  <a:srgbClr val="FFC000"/>
                </a:solidFill>
              </a:rPr>
            </a:br>
            <a:r>
              <a:rPr lang="en-NZ" sz="1600" b="1" i="1" dirty="0">
                <a:solidFill>
                  <a:srgbClr val="FFC000"/>
                </a:solidFill>
              </a:rPr>
              <a:t>Flexibility</a:t>
            </a:r>
            <a:br>
              <a:rPr lang="en-NZ" sz="1600" b="1" i="1" dirty="0">
                <a:solidFill>
                  <a:srgbClr val="043163"/>
                </a:solidFill>
              </a:rPr>
            </a:br>
            <a:endParaRPr lang="en-NZ" sz="1600" b="1" i="1" dirty="0">
              <a:solidFill>
                <a:srgbClr val="043163"/>
              </a:solidFill>
            </a:endParaRPr>
          </a:p>
        </p:txBody>
      </p:sp>
      <p:pic>
        <p:nvPicPr>
          <p:cNvPr id="6" name="Picture 2" descr="Image of a timetable featuring slots of time through the week allocated for different activities both study related, i.e. times of lectures and slots related to non study activity, i.e. gym attendance and work hours.">
            <a:extLst>
              <a:ext uri="{C183D7F6-B498-43B3-948B-1728B52AA6E4}">
                <adec:decorative xmlns:adec="http://schemas.microsoft.com/office/drawing/2017/decorative" val="0"/>
              </a:ext>
            </a:extLst>
          </p:cNvPr>
          <p:cNvPicPr>
            <a:picLocks noGrp="1" noChangeAspect="1" noChangeArrowheads="1"/>
          </p:cNvPicPr>
          <p:nvPr>
            <p:ph sz="quarter" idx="4"/>
          </p:nvPr>
        </p:nvPicPr>
        <p:blipFill>
          <a:blip r:embed="rId3"/>
          <a:srcRect/>
          <a:stretch>
            <a:fillRect/>
          </a:stretch>
        </p:blipFill>
        <p:spPr>
          <a:xfrm>
            <a:off x="429316" y="1571190"/>
            <a:ext cx="9889100" cy="4992555"/>
          </a:xfrm>
          <a:prstGeom prst="rect">
            <a:avLst/>
          </a:prstGeom>
          <a:noFill/>
        </p:spPr>
      </p:pic>
      <p:sp>
        <p:nvSpPr>
          <p:cNvPr id="15" name="Rectangle 14">
            <a:extLst>
              <a:ext uri="{C183D7F6-B498-43B3-948B-1728B52AA6E4}">
                <adec:decorative xmlns:adec="http://schemas.microsoft.com/office/drawing/2017/decorative" val="1"/>
              </a:ext>
            </a:extLst>
          </p:cNvPr>
          <p:cNvSpPr/>
          <p:nvPr/>
        </p:nvSpPr>
        <p:spPr>
          <a:xfrm>
            <a:off x="1664806" y="2992315"/>
            <a:ext cx="1231218" cy="2701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dirty="0">
                <a:solidFill>
                  <a:srgbClr val="000099"/>
                </a:solidFill>
              </a:rPr>
              <a:t>Gym</a:t>
            </a:r>
          </a:p>
        </p:txBody>
      </p:sp>
      <p:sp>
        <p:nvSpPr>
          <p:cNvPr id="7" name="Rectangle 6">
            <a:extLst>
              <a:ext uri="{C183D7F6-B498-43B3-948B-1728B52AA6E4}">
                <adec:decorative xmlns:adec="http://schemas.microsoft.com/office/drawing/2017/decorative" val="1"/>
              </a:ext>
            </a:extLst>
          </p:cNvPr>
          <p:cNvSpPr/>
          <p:nvPr/>
        </p:nvSpPr>
        <p:spPr>
          <a:xfrm>
            <a:off x="1664806" y="3693191"/>
            <a:ext cx="1241193" cy="74713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3" name="Rectangle 42">
            <a:extLst>
              <a:ext uri="{C183D7F6-B498-43B3-948B-1728B52AA6E4}">
                <adec:decorative xmlns:adec="http://schemas.microsoft.com/office/drawing/2017/decorative" val="1"/>
              </a:ext>
            </a:extLst>
          </p:cNvPr>
          <p:cNvSpPr/>
          <p:nvPr/>
        </p:nvSpPr>
        <p:spPr>
          <a:xfrm>
            <a:off x="1664806" y="4662411"/>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50" name="Rectangle 49">
            <a:extLst>
              <a:ext uri="{C183D7F6-B498-43B3-948B-1728B52AA6E4}">
                <adec:decorative xmlns:adec="http://schemas.microsoft.com/office/drawing/2017/decorative" val="1"/>
              </a:ext>
            </a:extLst>
          </p:cNvPr>
          <p:cNvSpPr/>
          <p:nvPr/>
        </p:nvSpPr>
        <p:spPr>
          <a:xfrm>
            <a:off x="1664806"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3" name="Rectangle 22">
            <a:extLst>
              <a:ext uri="{C183D7F6-B498-43B3-948B-1728B52AA6E4}">
                <adec:decorative xmlns:adec="http://schemas.microsoft.com/office/drawing/2017/decorative" val="1"/>
              </a:ext>
            </a:extLst>
          </p:cNvPr>
          <p:cNvSpPr/>
          <p:nvPr/>
        </p:nvSpPr>
        <p:spPr>
          <a:xfrm>
            <a:off x="2896024" y="2738901"/>
            <a:ext cx="1226303" cy="52357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(115.111)</a:t>
            </a:r>
          </a:p>
        </p:txBody>
      </p:sp>
      <p:sp>
        <p:nvSpPr>
          <p:cNvPr id="20" name="Rectangle 19">
            <a:extLst>
              <a:ext uri="{C183D7F6-B498-43B3-948B-1728B52AA6E4}">
                <adec:decorative xmlns:adec="http://schemas.microsoft.com/office/drawing/2017/decorative" val="1"/>
              </a:ext>
            </a:extLst>
          </p:cNvPr>
          <p:cNvSpPr/>
          <p:nvPr/>
        </p:nvSpPr>
        <p:spPr>
          <a:xfrm>
            <a:off x="2896024" y="3909053"/>
            <a:ext cx="1251539" cy="1454234"/>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51" name="Rectangle 50">
            <a:extLst>
              <a:ext uri="{C183D7F6-B498-43B3-948B-1728B52AA6E4}">
                <adec:decorative xmlns:adec="http://schemas.microsoft.com/office/drawing/2017/decorative" val="1"/>
              </a:ext>
            </a:extLst>
          </p:cNvPr>
          <p:cNvSpPr/>
          <p:nvPr/>
        </p:nvSpPr>
        <p:spPr>
          <a:xfrm>
            <a:off x="2896024"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18" name="Rectangle 17">
            <a:extLst>
              <a:ext uri="{C183D7F6-B498-43B3-948B-1728B52AA6E4}">
                <adec:decorative xmlns:adec="http://schemas.microsoft.com/office/drawing/2017/decorative" val="1"/>
              </a:ext>
            </a:extLst>
          </p:cNvPr>
          <p:cNvSpPr/>
          <p:nvPr/>
        </p:nvSpPr>
        <p:spPr>
          <a:xfrm>
            <a:off x="4142647" y="2992315"/>
            <a:ext cx="1226303" cy="270164"/>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67" b="1" dirty="0"/>
              <a:t>Tutorial</a:t>
            </a:r>
          </a:p>
        </p:txBody>
      </p:sp>
      <p:sp>
        <p:nvSpPr>
          <p:cNvPr id="48" name="Rectangle 47">
            <a:extLst>
              <a:ext uri="{C183D7F6-B498-43B3-948B-1728B52AA6E4}">
                <adec:decorative xmlns:adec="http://schemas.microsoft.com/office/drawing/2017/decorative" val="1"/>
              </a:ext>
            </a:extLst>
          </p:cNvPr>
          <p:cNvSpPr/>
          <p:nvPr/>
        </p:nvSpPr>
        <p:spPr>
          <a:xfrm>
            <a:off x="4142648" y="3471831"/>
            <a:ext cx="1224678" cy="49053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6" name="Rectangle 35">
            <a:extLst>
              <a:ext uri="{C183D7F6-B498-43B3-948B-1728B52AA6E4}">
                <adec:decorative xmlns:adec="http://schemas.microsoft.com/office/drawing/2017/decorative" val="1"/>
              </a:ext>
            </a:extLst>
          </p:cNvPr>
          <p:cNvSpPr/>
          <p:nvPr/>
        </p:nvSpPr>
        <p:spPr>
          <a:xfrm>
            <a:off x="4142647" y="3962371"/>
            <a:ext cx="1226303" cy="46677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(115.112)</a:t>
            </a:r>
          </a:p>
        </p:txBody>
      </p:sp>
      <p:sp>
        <p:nvSpPr>
          <p:cNvPr id="34" name="Rectangle 33">
            <a:extLst>
              <a:ext uri="{C183D7F6-B498-43B3-948B-1728B52AA6E4}">
                <adec:decorative xmlns:adec="http://schemas.microsoft.com/office/drawing/2017/decorative" val="1"/>
              </a:ext>
            </a:extLst>
          </p:cNvPr>
          <p:cNvSpPr/>
          <p:nvPr/>
        </p:nvSpPr>
        <p:spPr>
          <a:xfrm>
            <a:off x="4142648" y="4889480"/>
            <a:ext cx="1234366" cy="5200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67" dirty="0">
                <a:solidFill>
                  <a:srgbClr val="000099"/>
                </a:solidFill>
              </a:rPr>
              <a:t>Gym</a:t>
            </a:r>
          </a:p>
        </p:txBody>
      </p:sp>
      <p:sp>
        <p:nvSpPr>
          <p:cNvPr id="44" name="Rectangle 43">
            <a:extLst>
              <a:ext uri="{C183D7F6-B498-43B3-948B-1728B52AA6E4}">
                <adec:decorative xmlns:adec="http://schemas.microsoft.com/office/drawing/2017/decorative" val="1"/>
              </a:ext>
            </a:extLst>
          </p:cNvPr>
          <p:cNvSpPr/>
          <p:nvPr/>
        </p:nvSpPr>
        <p:spPr>
          <a:xfrm>
            <a:off x="4142647"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8" name="Rectangle 37">
            <a:extLst>
              <a:ext uri="{C183D7F6-B498-43B3-948B-1728B52AA6E4}">
                <adec:decorative xmlns:adec="http://schemas.microsoft.com/office/drawing/2017/decorative" val="1"/>
              </a:ext>
            </a:extLst>
          </p:cNvPr>
          <p:cNvSpPr/>
          <p:nvPr/>
        </p:nvSpPr>
        <p:spPr>
          <a:xfrm>
            <a:off x="5382588" y="4381113"/>
            <a:ext cx="1220861" cy="28129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67" b="1" dirty="0"/>
              <a:t>Tutorial</a:t>
            </a:r>
          </a:p>
        </p:txBody>
      </p:sp>
      <p:sp>
        <p:nvSpPr>
          <p:cNvPr id="52" name="Rectangle 51">
            <a:extLst>
              <a:ext uri="{C183D7F6-B498-43B3-948B-1728B52AA6E4}">
                <adec:decorative xmlns:adec="http://schemas.microsoft.com/office/drawing/2017/decorative" val="1"/>
              </a:ext>
            </a:extLst>
          </p:cNvPr>
          <p:cNvSpPr/>
          <p:nvPr/>
        </p:nvSpPr>
        <p:spPr>
          <a:xfrm>
            <a:off x="5382588" y="5612423"/>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5" name="Rectangle 44">
            <a:extLst>
              <a:ext uri="{C183D7F6-B498-43B3-948B-1728B52AA6E4}">
                <adec:decorative xmlns:adec="http://schemas.microsoft.com/office/drawing/2017/decorative" val="1"/>
              </a:ext>
            </a:extLst>
          </p:cNvPr>
          <p:cNvSpPr/>
          <p:nvPr/>
        </p:nvSpPr>
        <p:spPr>
          <a:xfrm>
            <a:off x="6613196" y="2738901"/>
            <a:ext cx="1226303"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3" name="Rectangle 32">
            <a:extLst>
              <a:ext uri="{C183D7F6-B498-43B3-948B-1728B52AA6E4}">
                <adec:decorative xmlns:adec="http://schemas.microsoft.com/office/drawing/2017/decorative" val="1"/>
              </a:ext>
            </a:extLst>
          </p:cNvPr>
          <p:cNvSpPr/>
          <p:nvPr/>
        </p:nvSpPr>
        <p:spPr>
          <a:xfrm>
            <a:off x="6613196" y="4381113"/>
            <a:ext cx="1210997" cy="1454234"/>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46" name="Rectangle 45">
            <a:extLst>
              <a:ext uri="{C183D7F6-B498-43B3-948B-1728B52AA6E4}">
                <adec:decorative xmlns:adec="http://schemas.microsoft.com/office/drawing/2017/decorative" val="1"/>
              </a:ext>
            </a:extLst>
          </p:cNvPr>
          <p:cNvSpPr/>
          <p:nvPr/>
        </p:nvSpPr>
        <p:spPr>
          <a:xfrm>
            <a:off x="7848767" y="3693191"/>
            <a:ext cx="1226965" cy="50389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7" name="Rectangle 46">
            <a:extLst>
              <a:ext uri="{C183D7F6-B498-43B3-948B-1728B52AA6E4}">
                <adec:decorative xmlns:adec="http://schemas.microsoft.com/office/drawing/2017/decorative" val="1"/>
              </a:ext>
            </a:extLst>
          </p:cNvPr>
          <p:cNvSpPr/>
          <p:nvPr/>
        </p:nvSpPr>
        <p:spPr>
          <a:xfrm>
            <a:off x="7848767" y="4381113"/>
            <a:ext cx="1226965" cy="50389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5" name="Rectangle 34">
            <a:extLst>
              <a:ext uri="{C183D7F6-B498-43B3-948B-1728B52AA6E4}">
                <adec:decorative xmlns:adec="http://schemas.microsoft.com/office/drawing/2017/decorative" val="1"/>
              </a:ext>
            </a:extLst>
          </p:cNvPr>
          <p:cNvSpPr/>
          <p:nvPr/>
        </p:nvSpPr>
        <p:spPr>
          <a:xfrm>
            <a:off x="7848767" y="4889480"/>
            <a:ext cx="1219852" cy="4941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67" dirty="0">
                <a:solidFill>
                  <a:srgbClr val="000099"/>
                </a:solidFill>
              </a:rPr>
              <a:t>Gym</a:t>
            </a:r>
          </a:p>
        </p:txBody>
      </p:sp>
      <p:sp>
        <p:nvSpPr>
          <p:cNvPr id="2" name="Rectangle 1">
            <a:extLst>
              <a:ext uri="{C183D7F6-B498-43B3-948B-1728B52AA6E4}">
                <adec:decorative xmlns:adec="http://schemas.microsoft.com/office/drawing/2017/decorative" val="1"/>
              </a:ext>
            </a:extLst>
          </p:cNvPr>
          <p:cNvSpPr/>
          <p:nvPr/>
        </p:nvSpPr>
        <p:spPr>
          <a:xfrm>
            <a:off x="5382589" y="2738901"/>
            <a:ext cx="1219860"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3" name="Rectangle 2">
            <a:extLst>
              <a:ext uri="{FF2B5EF4-FFF2-40B4-BE49-F238E27FC236}">
                <a16:creationId xmlns:a16="http://schemas.microsoft.com/office/drawing/2014/main" id="{46335B46-8140-15FB-EF6A-5B04A639E4A4}"/>
              </a:ext>
              <a:ext uri="{C183D7F6-B498-43B3-948B-1728B52AA6E4}">
                <adec:decorative xmlns:adec="http://schemas.microsoft.com/office/drawing/2017/decorative" val="1"/>
              </a:ext>
            </a:extLst>
          </p:cNvPr>
          <p:cNvSpPr/>
          <p:nvPr/>
        </p:nvSpPr>
        <p:spPr>
          <a:xfrm>
            <a:off x="5382588" y="4889480"/>
            <a:ext cx="1225033" cy="7008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4" name="Rectangle 3">
            <a:extLst>
              <a:ext uri="{FF2B5EF4-FFF2-40B4-BE49-F238E27FC236}">
                <a16:creationId xmlns:a16="http://schemas.microsoft.com/office/drawing/2014/main" id="{3C937C5A-06AA-3F58-B932-795408394540}"/>
              </a:ext>
              <a:ext uri="{C183D7F6-B498-43B3-948B-1728B52AA6E4}">
                <adec:decorative xmlns:adec="http://schemas.microsoft.com/office/drawing/2017/decorative" val="1"/>
              </a:ext>
            </a:extLst>
          </p:cNvPr>
          <p:cNvSpPr/>
          <p:nvPr/>
        </p:nvSpPr>
        <p:spPr>
          <a:xfrm>
            <a:off x="5382588" y="3471831"/>
            <a:ext cx="1226303" cy="49054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solidFill>
                  <a:srgbClr val="000099"/>
                </a:solidFill>
              </a:rPr>
              <a:t>Lecture</a:t>
            </a:r>
          </a:p>
          <a:p>
            <a:pPr algn="ctr"/>
            <a:r>
              <a:rPr lang="en-NZ" sz="1600" dirty="0">
                <a:solidFill>
                  <a:srgbClr val="000099"/>
                </a:solidFill>
              </a:rPr>
              <a:t>(115.113)</a:t>
            </a:r>
          </a:p>
        </p:txBody>
      </p:sp>
      <p:sp>
        <p:nvSpPr>
          <p:cNvPr id="5" name="Rectangle 4">
            <a:extLst>
              <a:ext uri="{FF2B5EF4-FFF2-40B4-BE49-F238E27FC236}">
                <a16:creationId xmlns:a16="http://schemas.microsoft.com/office/drawing/2014/main" id="{42589482-74B5-F01E-470C-B3DF24C54CA5}"/>
              </a:ext>
              <a:ext uri="{C183D7F6-B498-43B3-948B-1728B52AA6E4}">
                <adec:decorative xmlns:adec="http://schemas.microsoft.com/office/drawing/2017/decorative" val="1"/>
              </a:ext>
            </a:extLst>
          </p:cNvPr>
          <p:cNvSpPr/>
          <p:nvPr/>
        </p:nvSpPr>
        <p:spPr>
          <a:xfrm>
            <a:off x="7848767" y="2738901"/>
            <a:ext cx="1225033" cy="7329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Tree>
    <p:custDataLst>
      <p:tags r:id="rId1"/>
    </p:custDataLst>
    <p:extLst>
      <p:ext uri="{BB962C8B-B14F-4D97-AF65-F5344CB8AC3E}">
        <p14:creationId xmlns:p14="http://schemas.microsoft.com/office/powerpoint/2010/main" val="32108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1308299" y="2822960"/>
            <a:ext cx="10515600" cy="2645684"/>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Have breaks during your study (study for 50 minutes, 10-minute break)</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Schedule study in your optimal time</a:t>
            </a:r>
          </a:p>
          <a:p>
            <a:endParaRPr lang="en-US" sz="2400" dirty="0">
              <a:latin typeface="Arial" panose="020B0604020202020204" pitchFamily="34" charset="0"/>
              <a:cs typeface="Arial" panose="020B0604020202020204"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32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Two tips</a:t>
            </a:r>
            <a:endParaRPr lang="en-US" sz="3200" b="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781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a:t>
            </a:r>
            <a:r>
              <a:rPr lang="en-US" sz="2400" b="1" dirty="0">
                <a:solidFill>
                  <a:srgbClr val="043163"/>
                </a:solidFill>
                <a:latin typeface="Arial" charset="0"/>
                <a:ea typeface="ＭＳ Ｐゴシック" charset="0"/>
                <a:cs typeface="ＭＳ Ｐゴシック" charset="0"/>
              </a:rPr>
              <a:t>3</a:t>
            </a: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Write a ‘to do’ list</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3831335" y="2778491"/>
            <a:ext cx="7753647" cy="3539430"/>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Check out Stream &amp; your study guide</a:t>
            </a:r>
          </a:p>
          <a:p>
            <a:pPr marL="285750" indent="-285750">
              <a:buFont typeface="Arial" panose="020B0604020202020204" pitchFamily="34" charset="0"/>
              <a:buChar char="•"/>
            </a:pPr>
            <a:r>
              <a:rPr lang="en-NZ" sz="2800" dirty="0">
                <a:solidFill>
                  <a:schemeClr val="bg1"/>
                </a:solidFill>
              </a:rPr>
              <a:t>Go to lectures and tutorials &amp; take notes</a:t>
            </a:r>
          </a:p>
          <a:p>
            <a:pPr marL="285750" indent="-285750">
              <a:buFont typeface="Arial" panose="020B0604020202020204" pitchFamily="34" charset="0"/>
              <a:buChar char="•"/>
            </a:pPr>
            <a:r>
              <a:rPr lang="en-NZ" sz="2800" dirty="0">
                <a:solidFill>
                  <a:schemeClr val="bg1"/>
                </a:solidFill>
              </a:rPr>
              <a:t>Read set readings &amp; take notes</a:t>
            </a:r>
          </a:p>
          <a:p>
            <a:pPr marL="285750" indent="-285750">
              <a:buFont typeface="Arial" panose="020B0604020202020204" pitchFamily="34" charset="0"/>
              <a:buChar char="•"/>
            </a:pPr>
            <a:r>
              <a:rPr lang="en-NZ" sz="2800" dirty="0">
                <a:solidFill>
                  <a:schemeClr val="bg1"/>
                </a:solidFill>
              </a:rPr>
              <a:t>Do any online quizzes or activities</a:t>
            </a:r>
          </a:p>
          <a:p>
            <a:pPr marL="285750" indent="-285750">
              <a:buFont typeface="Arial" panose="020B0604020202020204" pitchFamily="34" charset="0"/>
              <a:buChar char="•"/>
            </a:pPr>
            <a:r>
              <a:rPr lang="en-NZ" sz="2800" dirty="0">
                <a:solidFill>
                  <a:schemeClr val="bg1"/>
                </a:solidFill>
              </a:rPr>
              <a:t>Do research for assignments</a:t>
            </a:r>
          </a:p>
          <a:p>
            <a:pPr marL="285750" indent="-285750">
              <a:buFont typeface="Arial" panose="020B0604020202020204" pitchFamily="34" charset="0"/>
              <a:buChar char="•"/>
            </a:pPr>
            <a:r>
              <a:rPr lang="en-NZ" sz="2800" dirty="0">
                <a:solidFill>
                  <a:srgbClr val="FFC000"/>
                </a:solidFill>
                <a:cs typeface="Calibri" panose="020F0502020204030204" pitchFamily="34" charset="0"/>
              </a:rPr>
              <a:t>The </a:t>
            </a:r>
            <a:r>
              <a:rPr lang="en-NZ" sz="2800" dirty="0">
                <a:solidFill>
                  <a:srgbClr val="FFC000"/>
                </a:solidFill>
                <a:cs typeface="Calibri" panose="020F0502020204030204" pitchFamily="34" charset="0"/>
                <a:hlinkClick r:id="rId4"/>
              </a:rPr>
              <a:t>assignment planning calculator</a:t>
            </a:r>
            <a:r>
              <a:rPr lang="en-NZ" sz="2800" dirty="0">
                <a:solidFill>
                  <a:srgbClr val="FFC000"/>
                </a:solidFill>
                <a:cs typeface="Calibri" panose="020F0502020204030204" pitchFamily="34" charset="0"/>
              </a:rPr>
              <a:t> is a useful tool</a:t>
            </a: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17984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err="1">
                <a:ln>
                  <a:noFill/>
                </a:ln>
                <a:solidFill>
                  <a:srgbClr val="043163"/>
                </a:solidFill>
                <a:effectLst/>
                <a:uLnTx/>
                <a:uFillTx/>
                <a:latin typeface="Arial" charset="0"/>
                <a:ea typeface="ＭＳ Ｐゴシック" charset="0"/>
                <a:cs typeface="ＭＳ Ｐゴシック" charset="0"/>
              </a:rPr>
              <a:t>OWLL</a:t>
            </a: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 assignment planning calculator</a:t>
            </a:r>
            <a:endParaRPr lang="en-US" sz="2400" b="1" dirty="0">
              <a:solidFill>
                <a:srgbClr val="002060"/>
              </a:solidFill>
              <a:latin typeface="Arial" panose="020B0604020202020204" pitchFamily="34" charset="0"/>
              <a:cs typeface="Arial" panose="020B0604020202020204" pitchFamily="34" charset="0"/>
            </a:endParaRPr>
          </a:p>
        </p:txBody>
      </p:sp>
      <p:pic>
        <p:nvPicPr>
          <p:cNvPr id="6" name="Picture 2" descr="Screenshot image of Assignment Planner tool in OWLL.">
            <a:extLst>
              <a:ext uri="{FF2B5EF4-FFF2-40B4-BE49-F238E27FC236}">
                <a16:creationId xmlns:a16="http://schemas.microsoft.com/office/drawing/2014/main" id="{B62F92F3-512E-1EFF-0C46-50E7643D8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904" y="2865286"/>
            <a:ext cx="613375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16FB5EFD-F9F3-EB2E-6453-6E2DC982CC44}"/>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432697">
            <a:off x="7239007" y="3958043"/>
            <a:ext cx="609600" cy="3045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F7F28F3-1C10-7270-BC6A-73F057C51B15}"/>
              </a:ext>
            </a:extLst>
          </p:cNvPr>
          <p:cNvSpPr txBox="1"/>
          <p:nvPr/>
        </p:nvSpPr>
        <p:spPr>
          <a:xfrm>
            <a:off x="5196708" y="1739324"/>
            <a:ext cx="5556142" cy="584775"/>
          </a:xfrm>
          <a:prstGeom prst="rect">
            <a:avLst/>
          </a:prstGeom>
          <a:noFill/>
        </p:spPr>
        <p:txBody>
          <a:bodyPr wrap="square" rtlCol="0">
            <a:spAutoFit/>
          </a:bodyPr>
          <a:lstStyle/>
          <a:p>
            <a:pPr lvl="1" algn="ctr">
              <a:spcAft>
                <a:spcPts val="1600"/>
              </a:spcAft>
              <a:buNone/>
            </a:pPr>
            <a:r>
              <a:rPr lang="en-US" sz="3200">
                <a:solidFill>
                  <a:srgbClr val="FFC000"/>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http://owll.massey.ac.nz</a:t>
            </a:r>
            <a:endParaRPr lang="en-US" sz="3200" dirty="0">
              <a:solidFill>
                <a:srgbClr val="FFC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313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marL="342900" indent="-342900">
              <a:buClr>
                <a:schemeClr val="bg1"/>
              </a:buClr>
              <a:buSzPct val="75000"/>
              <a:buFont typeface="Arial" panose="020B0604020202020204" pitchFamily="34" charset="0"/>
              <a:buChar char="•"/>
            </a:pPr>
            <a:endParaRPr lang="en-NZ" sz="2400" dirty="0">
              <a:solidFill>
                <a:srgbClr val="FFC000"/>
              </a:solidFill>
              <a:latin typeface="Arial" pitchFamily="34" charset="0"/>
              <a:cs typeface="Arial" pitchFamily="34" charset="0"/>
            </a:endParaRPr>
          </a:p>
          <a:p>
            <a:pPr marL="342900" indent="-342900">
              <a:buFont typeface="Arial" panose="020B0604020202020204" pitchFamily="34" charset="0"/>
              <a:buChar char="•"/>
            </a:pPr>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err="1">
                <a:ln>
                  <a:noFill/>
                </a:ln>
                <a:solidFill>
                  <a:srgbClr val="043163"/>
                </a:solidFill>
                <a:effectLst/>
                <a:uLnTx/>
                <a:uFillTx/>
                <a:latin typeface="Arial" charset="0"/>
                <a:ea typeface="ＭＳ Ｐゴシック" charset="0"/>
                <a:cs typeface="ＭＳ Ｐゴシック" charset="0"/>
              </a:rPr>
              <a:t>OWLL</a:t>
            </a: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 assignment planning calculator</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3831336" y="2778491"/>
            <a:ext cx="5202936" cy="2246769"/>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Initial planning</a:t>
            </a:r>
          </a:p>
          <a:p>
            <a:pPr marL="285750" indent="-285750">
              <a:buFont typeface="Arial" panose="020B0604020202020204" pitchFamily="34" charset="0"/>
              <a:buChar char="•"/>
            </a:pPr>
            <a:r>
              <a:rPr lang="en-NZ" sz="2800" dirty="0">
                <a:solidFill>
                  <a:schemeClr val="bg1"/>
                </a:solidFill>
              </a:rPr>
              <a:t>Researching</a:t>
            </a:r>
          </a:p>
          <a:p>
            <a:pPr marL="285750" indent="-285750">
              <a:buFont typeface="Arial" panose="020B0604020202020204" pitchFamily="34" charset="0"/>
              <a:buChar char="•"/>
            </a:pPr>
            <a:r>
              <a:rPr lang="en-NZ" sz="2800" dirty="0">
                <a:solidFill>
                  <a:schemeClr val="bg1"/>
                </a:solidFill>
              </a:rPr>
              <a:t>Writing</a:t>
            </a:r>
          </a:p>
          <a:p>
            <a:pPr marL="285750" indent="-285750">
              <a:buFont typeface="Arial" panose="020B0604020202020204" pitchFamily="34" charset="0"/>
              <a:buChar char="•"/>
            </a:pPr>
            <a:r>
              <a:rPr lang="en-NZ" sz="2800" dirty="0">
                <a:solidFill>
                  <a:schemeClr val="bg1"/>
                </a:solidFill>
              </a:rPr>
              <a:t>Reviewing &amp; revising</a:t>
            </a:r>
          </a:p>
          <a:p>
            <a:pPr marL="285750" indent="-285750">
              <a:buFont typeface="Arial" panose="020B0604020202020204" pitchFamily="34" charset="0"/>
              <a:buChar char="•"/>
            </a:pPr>
            <a:r>
              <a:rPr lang="en-NZ" sz="2800" dirty="0">
                <a:solidFill>
                  <a:schemeClr val="bg1"/>
                </a:solidFill>
              </a:rPr>
              <a:t>Reviewing feedback </a:t>
            </a:r>
          </a:p>
        </p:txBody>
      </p:sp>
    </p:spTree>
    <p:custDataLst>
      <p:tags r:id="rId1"/>
    </p:custDataLst>
    <p:extLst>
      <p:ext uri="{BB962C8B-B14F-4D97-AF65-F5344CB8AC3E}">
        <p14:creationId xmlns:p14="http://schemas.microsoft.com/office/powerpoint/2010/main" val="6393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marL="342900" indent="-342900">
              <a:buClr>
                <a:schemeClr val="bg1"/>
              </a:buClr>
              <a:buSzPct val="75000"/>
              <a:buFont typeface="Arial" panose="020B0604020202020204" pitchFamily="34" charset="0"/>
              <a:buChar char="•"/>
            </a:pPr>
            <a:endParaRPr lang="en-NZ" sz="2400" dirty="0">
              <a:solidFill>
                <a:srgbClr val="FFC000"/>
              </a:solidFill>
              <a:latin typeface="Arial" pitchFamily="34" charset="0"/>
              <a:cs typeface="Arial" pitchFamily="34" charset="0"/>
            </a:endParaRPr>
          </a:p>
          <a:p>
            <a:pPr marL="342900" indent="-342900">
              <a:buFont typeface="Arial" panose="020B0604020202020204" pitchFamily="34" charset="0"/>
              <a:buChar char="•"/>
            </a:pPr>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Plan your week &amp; day</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677B9DCF-BA10-140A-C91D-352AB40CAFF3}"/>
              </a:ext>
            </a:extLst>
          </p:cNvPr>
          <p:cNvGraphicFramePr>
            <a:graphicFrameLocks/>
          </p:cNvGraphicFramePr>
          <p:nvPr>
            <p:extLst>
              <p:ext uri="{D42A27DB-BD31-4B8C-83A1-F6EECF244321}">
                <p14:modId xmlns:p14="http://schemas.microsoft.com/office/powerpoint/2010/main" val="2138708023"/>
              </p:ext>
            </p:extLst>
          </p:nvPr>
        </p:nvGraphicFramePr>
        <p:xfrm>
          <a:off x="4982705" y="1623238"/>
          <a:ext cx="6687520" cy="4244171"/>
        </p:xfrm>
        <a:graphic>
          <a:graphicData uri="http://schemas.openxmlformats.org/drawingml/2006/table">
            <a:tbl>
              <a:tblPr firstRow="1" bandRow="1">
                <a:tableStyleId>{5C22544A-7EE6-4342-B048-85BDC9FD1C3A}</a:tableStyleId>
              </a:tblPr>
              <a:tblGrid>
                <a:gridCol w="1315580">
                  <a:extLst>
                    <a:ext uri="{9D8B030D-6E8A-4147-A177-3AD203B41FA5}">
                      <a16:colId xmlns:a16="http://schemas.microsoft.com/office/drawing/2014/main" val="20000"/>
                    </a:ext>
                  </a:extLst>
                </a:gridCol>
                <a:gridCol w="3922977">
                  <a:extLst>
                    <a:ext uri="{9D8B030D-6E8A-4147-A177-3AD203B41FA5}">
                      <a16:colId xmlns:a16="http://schemas.microsoft.com/office/drawing/2014/main" val="20001"/>
                    </a:ext>
                  </a:extLst>
                </a:gridCol>
                <a:gridCol w="1448963">
                  <a:extLst>
                    <a:ext uri="{9D8B030D-6E8A-4147-A177-3AD203B41FA5}">
                      <a16:colId xmlns:a16="http://schemas.microsoft.com/office/drawing/2014/main" val="20002"/>
                    </a:ext>
                  </a:extLst>
                </a:gridCol>
              </a:tblGrid>
              <a:tr h="356985">
                <a:tc>
                  <a:txBody>
                    <a:bodyPr/>
                    <a:lstStyle/>
                    <a:p>
                      <a:r>
                        <a:rPr lang="en-NZ" sz="1400" dirty="0"/>
                        <a:t>Day</a:t>
                      </a:r>
                    </a:p>
                  </a:txBody>
                  <a:tcPr/>
                </a:tc>
                <a:tc>
                  <a:txBody>
                    <a:bodyPr/>
                    <a:lstStyle/>
                    <a:p>
                      <a:r>
                        <a:rPr lang="en-NZ" sz="1600" dirty="0"/>
                        <a:t>Week : 6 – 10 March</a:t>
                      </a:r>
                    </a:p>
                  </a:txBody>
                  <a:tcPr/>
                </a:tc>
                <a:tc>
                  <a:txBody>
                    <a:bodyPr/>
                    <a:lstStyle/>
                    <a:p>
                      <a:r>
                        <a:rPr lang="en-NZ" sz="1400" dirty="0"/>
                        <a:t>Done</a:t>
                      </a:r>
                    </a:p>
                  </a:txBody>
                  <a:tcPr/>
                </a:tc>
                <a:extLst>
                  <a:ext uri="{0D108BD9-81ED-4DB2-BD59-A6C34878D82A}">
                    <a16:rowId xmlns:a16="http://schemas.microsoft.com/office/drawing/2014/main" val="10000"/>
                  </a:ext>
                </a:extLst>
              </a:tr>
              <a:tr h="749292">
                <a:tc>
                  <a:txBody>
                    <a:bodyPr/>
                    <a:lstStyle/>
                    <a:p>
                      <a:r>
                        <a:rPr lang="en-NZ" sz="1400" dirty="0"/>
                        <a:t>Mon</a:t>
                      </a:r>
                    </a:p>
                  </a:txBody>
                  <a:tcPr/>
                </a:tc>
                <a:tc>
                  <a:txBody>
                    <a:bodyPr/>
                    <a:lstStyle/>
                    <a:p>
                      <a:pPr marL="285750" indent="-285750">
                        <a:buFont typeface="Arial" panose="020B0604020202020204" pitchFamily="34" charset="0"/>
                        <a:buChar char="•"/>
                      </a:pPr>
                      <a:r>
                        <a:rPr lang="en-NZ" sz="1400" dirty="0"/>
                        <a:t>175.733 : Read</a:t>
                      </a:r>
                      <a:r>
                        <a:rPr lang="en-NZ" sz="1400" baseline="0" dirty="0"/>
                        <a:t> Chapter 3 (Issues in Health Promotion)</a:t>
                      </a:r>
                    </a:p>
                    <a:p>
                      <a:pPr marL="285750" indent="-285750">
                        <a:buFont typeface="Arial" panose="020B0604020202020204" pitchFamily="34" charset="0"/>
                        <a:buChar char="•"/>
                      </a:pPr>
                      <a:r>
                        <a:rPr lang="en-NZ" sz="1400" baseline="0" dirty="0"/>
                        <a:t>175.733 lecture 9</a:t>
                      </a:r>
                      <a:r>
                        <a:rPr lang="en-NZ" sz="1400" baseline="0" dirty="0">
                          <a:sym typeface="Wingdings" panose="05000000000000000000" pitchFamily="2" charset="2"/>
                        </a:rPr>
                        <a:t>:00</a:t>
                      </a:r>
                    </a:p>
                    <a:p>
                      <a:pPr marL="285750" indent="-285750">
                        <a:buFont typeface="Arial" panose="020B0604020202020204" pitchFamily="34" charset="0"/>
                        <a:buChar char="•"/>
                      </a:pPr>
                      <a:r>
                        <a:rPr lang="en-NZ" sz="1400" baseline="0" dirty="0"/>
                        <a:t>175.720 lecture 2:30</a:t>
                      </a:r>
                    </a:p>
                  </a:txBody>
                  <a:tcPr/>
                </a:tc>
                <a:tc>
                  <a:txBody>
                    <a:bodyPr/>
                    <a:lstStyle/>
                    <a:p>
                      <a:endParaRPr lang="en-NZ" sz="1400" dirty="0">
                        <a:solidFill>
                          <a:srgbClr val="C00000"/>
                        </a:solidFill>
                      </a:endParaRPr>
                    </a:p>
                  </a:txBody>
                  <a:tcPr/>
                </a:tc>
                <a:extLst>
                  <a:ext uri="{0D108BD9-81ED-4DB2-BD59-A6C34878D82A}">
                    <a16:rowId xmlns:a16="http://schemas.microsoft.com/office/drawing/2014/main" val="10001"/>
                  </a:ext>
                </a:extLst>
              </a:tr>
              <a:tr h="613358">
                <a:tc>
                  <a:txBody>
                    <a:bodyPr/>
                    <a:lstStyle/>
                    <a:p>
                      <a:r>
                        <a:rPr lang="en-NZ" sz="1400" baseline="0" dirty="0"/>
                        <a:t>Tues</a:t>
                      </a:r>
                      <a:endParaRPr lang="en-NZ" sz="1400" dirty="0"/>
                    </a:p>
                  </a:txBody>
                  <a:tcPr/>
                </a:tc>
                <a:tc>
                  <a:txBody>
                    <a:bodyPr/>
                    <a:lstStyle/>
                    <a:p>
                      <a:pPr marL="285750" indent="-285750">
                        <a:buFont typeface="Arial" panose="020B0604020202020204" pitchFamily="34" charset="0"/>
                        <a:buChar char="•"/>
                      </a:pPr>
                      <a:r>
                        <a:rPr lang="en-NZ" sz="1400" dirty="0">
                          <a:solidFill>
                            <a:srgbClr val="000099"/>
                          </a:solidFill>
                        </a:rPr>
                        <a:t>175.720 :  Read article on women’s rights</a:t>
                      </a:r>
                    </a:p>
                    <a:p>
                      <a:pPr marL="285750" indent="-285750">
                        <a:buFont typeface="Arial" panose="020B0604020202020204" pitchFamily="34" charset="0"/>
                        <a:buChar char="•"/>
                      </a:pPr>
                      <a:r>
                        <a:rPr lang="en-NZ" sz="1400" dirty="0">
                          <a:solidFill>
                            <a:srgbClr val="000099"/>
                          </a:solidFill>
                        </a:rPr>
                        <a:t>Write</a:t>
                      </a:r>
                      <a:r>
                        <a:rPr lang="en-NZ" sz="1400" baseline="0" dirty="0">
                          <a:solidFill>
                            <a:srgbClr val="000099"/>
                          </a:solidFill>
                        </a:rPr>
                        <a:t> reflection/reaction  in journal</a:t>
                      </a:r>
                      <a:endParaRPr lang="en-NZ" sz="1400" dirty="0">
                        <a:solidFill>
                          <a:srgbClr val="000099"/>
                        </a:solidFill>
                      </a:endParaRPr>
                    </a:p>
                  </a:txBody>
                  <a:tcPr/>
                </a:tc>
                <a:tc>
                  <a:txBody>
                    <a:bodyPr/>
                    <a:lstStyle/>
                    <a:p>
                      <a:endParaRPr lang="en-NZ" sz="1400" dirty="0"/>
                    </a:p>
                  </a:txBody>
                  <a:tcPr/>
                </a:tc>
                <a:extLst>
                  <a:ext uri="{0D108BD9-81ED-4DB2-BD59-A6C34878D82A}">
                    <a16:rowId xmlns:a16="http://schemas.microsoft.com/office/drawing/2014/main" val="10002"/>
                  </a:ext>
                </a:extLst>
              </a:tr>
              <a:tr h="530748">
                <a:tc>
                  <a:txBody>
                    <a:bodyPr/>
                    <a:lstStyle/>
                    <a:p>
                      <a:r>
                        <a:rPr lang="en-NZ" sz="1400" dirty="0"/>
                        <a:t>Wed</a:t>
                      </a:r>
                    </a:p>
                  </a:txBody>
                  <a:tcPr/>
                </a:tc>
                <a:tc>
                  <a:txBody>
                    <a:bodyPr/>
                    <a:lstStyle/>
                    <a:p>
                      <a:pPr marL="285750" indent="-285750">
                        <a:buFont typeface="Arial" panose="020B0604020202020204" pitchFamily="34" charset="0"/>
                        <a:buChar char="•"/>
                      </a:pPr>
                      <a:r>
                        <a:rPr lang="en-NZ" sz="1400" i="0" dirty="0" err="1">
                          <a:solidFill>
                            <a:schemeClr val="tx1"/>
                          </a:solidFill>
                        </a:rPr>
                        <a:t>StudyUp</a:t>
                      </a:r>
                      <a:r>
                        <a:rPr lang="en-NZ" sz="1400" i="0" dirty="0">
                          <a:solidFill>
                            <a:schemeClr val="tx1"/>
                          </a:solidFill>
                        </a:rPr>
                        <a:t> online session: Avoiding plagiarism [12</a:t>
                      </a:r>
                      <a:r>
                        <a:rPr lang="en-NZ" sz="1400" i="0" baseline="0" dirty="0">
                          <a:solidFill>
                            <a:schemeClr val="tx1"/>
                          </a:solidFill>
                        </a:rPr>
                        <a:t> pm]</a:t>
                      </a:r>
                      <a:endParaRPr lang="en-NZ" sz="1400" i="0" dirty="0">
                        <a:solidFill>
                          <a:schemeClr val="tx1"/>
                        </a:solidFill>
                      </a:endParaRPr>
                    </a:p>
                  </a:txBody>
                  <a:tcPr/>
                </a:tc>
                <a:tc>
                  <a:txBody>
                    <a:bodyPr/>
                    <a:lstStyle/>
                    <a:p>
                      <a:r>
                        <a:rPr lang="en-NZ" sz="1400" dirty="0"/>
                        <a:t> </a:t>
                      </a:r>
                    </a:p>
                  </a:txBody>
                  <a:tcPr/>
                </a:tc>
                <a:extLst>
                  <a:ext uri="{0D108BD9-81ED-4DB2-BD59-A6C34878D82A}">
                    <a16:rowId xmlns:a16="http://schemas.microsoft.com/office/drawing/2014/main" val="10003"/>
                  </a:ext>
                </a:extLst>
              </a:tr>
              <a:tr h="749292">
                <a:tc>
                  <a:txBody>
                    <a:bodyPr/>
                    <a:lstStyle/>
                    <a:p>
                      <a:r>
                        <a:rPr lang="en-NZ" sz="1400" dirty="0"/>
                        <a:t>Thurs</a:t>
                      </a:r>
                    </a:p>
                  </a:txBody>
                  <a:tcPr/>
                </a:tc>
                <a:tc>
                  <a:txBody>
                    <a:bodyPr/>
                    <a:lstStyle/>
                    <a:p>
                      <a:pPr marL="285750" indent="-285750">
                        <a:buFont typeface="Arial" panose="020B0604020202020204" pitchFamily="34" charset="0"/>
                        <a:buChar char="•"/>
                      </a:pPr>
                      <a:r>
                        <a:rPr lang="en-NZ" sz="1400" dirty="0">
                          <a:solidFill>
                            <a:srgbClr val="660066"/>
                          </a:solidFill>
                        </a:rPr>
                        <a:t>175.743 : Read article on introduction to</a:t>
                      </a:r>
                      <a:r>
                        <a:rPr lang="en-NZ" sz="1400" baseline="0" dirty="0">
                          <a:solidFill>
                            <a:srgbClr val="660066"/>
                          </a:solidFill>
                        </a:rPr>
                        <a:t> health psychology</a:t>
                      </a:r>
                    </a:p>
                    <a:p>
                      <a:pPr marL="285750" indent="-285750">
                        <a:buFont typeface="Arial" panose="020B0604020202020204" pitchFamily="34" charset="0"/>
                        <a:buChar char="•"/>
                      </a:pPr>
                      <a:r>
                        <a:rPr lang="en-NZ" sz="1400" baseline="0" dirty="0">
                          <a:solidFill>
                            <a:srgbClr val="660066"/>
                          </a:solidFill>
                        </a:rPr>
                        <a:t>Write reflection/reaction in journal</a:t>
                      </a:r>
                      <a:endParaRPr lang="en-NZ" sz="1400" dirty="0">
                        <a:solidFill>
                          <a:srgbClr val="660066"/>
                        </a:solidFill>
                      </a:endParaRPr>
                    </a:p>
                  </a:txBody>
                  <a:tcPr/>
                </a:tc>
                <a:tc>
                  <a:txBody>
                    <a:bodyPr/>
                    <a:lstStyle/>
                    <a:p>
                      <a:endParaRPr lang="en-NZ" sz="1400" dirty="0"/>
                    </a:p>
                  </a:txBody>
                  <a:tcPr/>
                </a:tc>
                <a:extLst>
                  <a:ext uri="{0D108BD9-81ED-4DB2-BD59-A6C34878D82A}">
                    <a16:rowId xmlns:a16="http://schemas.microsoft.com/office/drawing/2014/main" val="10004"/>
                  </a:ext>
                </a:extLst>
              </a:tr>
              <a:tr h="386983">
                <a:tc>
                  <a:txBody>
                    <a:bodyPr/>
                    <a:lstStyle/>
                    <a:p>
                      <a:r>
                        <a:rPr lang="en-NZ" sz="1400" dirty="0"/>
                        <a:t>Fri</a:t>
                      </a:r>
                    </a:p>
                  </a:txBody>
                  <a:tcPr/>
                </a:tc>
                <a:tc>
                  <a:txBody>
                    <a:bodyPr/>
                    <a:lstStyle/>
                    <a:p>
                      <a:pPr marL="285750" indent="-285750">
                        <a:buFont typeface="Arial" panose="020B0604020202020204" pitchFamily="34" charset="0"/>
                        <a:buChar char="•"/>
                      </a:pPr>
                      <a:r>
                        <a:rPr lang="en-NZ" sz="1400" dirty="0"/>
                        <a:t>Study for 175.720 quiz on Monday</a:t>
                      </a:r>
                    </a:p>
                    <a:p>
                      <a:pPr marL="285750" indent="-285750">
                        <a:buFont typeface="Arial" panose="020B0604020202020204" pitchFamily="34" charset="0"/>
                        <a:buChar char="•"/>
                      </a:pPr>
                      <a:r>
                        <a:rPr lang="en-NZ" sz="1400" dirty="0"/>
                        <a:t>175.711 tutorial 10:30</a:t>
                      </a:r>
                    </a:p>
                  </a:txBody>
                  <a:tcPr/>
                </a:tc>
                <a:tc>
                  <a:txBody>
                    <a:bodyPr/>
                    <a:lstStyle/>
                    <a:p>
                      <a:endParaRPr lang="en-NZ" sz="1400" dirty="0"/>
                    </a:p>
                  </a:txBody>
                  <a:tcPr/>
                </a:tc>
                <a:extLst>
                  <a:ext uri="{0D108BD9-81ED-4DB2-BD59-A6C34878D82A}">
                    <a16:rowId xmlns:a16="http://schemas.microsoft.com/office/drawing/2014/main" val="10005"/>
                  </a:ext>
                </a:extLst>
              </a:tr>
              <a:tr h="530748">
                <a:tc>
                  <a:txBody>
                    <a:bodyPr/>
                    <a:lstStyle/>
                    <a:p>
                      <a:r>
                        <a:rPr lang="en-NZ" sz="1400" dirty="0"/>
                        <a:t>Sat/Sun</a:t>
                      </a:r>
                    </a:p>
                  </a:txBody>
                  <a:tcPr/>
                </a:tc>
                <a:tc>
                  <a:txBody>
                    <a:bodyPr/>
                    <a:lstStyle/>
                    <a:p>
                      <a:pPr marL="285750" indent="-285750">
                        <a:buFont typeface="Arial" panose="020B0604020202020204" pitchFamily="34" charset="0"/>
                        <a:buChar char="•"/>
                      </a:pPr>
                      <a:r>
                        <a:rPr lang="en-NZ" sz="1400" dirty="0"/>
                        <a:t>Revise notes for 175.733 (Chapter 3)</a:t>
                      </a:r>
                    </a:p>
                  </a:txBody>
                  <a:tcPr/>
                </a:tc>
                <a:tc>
                  <a:txBody>
                    <a:bodyPr/>
                    <a:lstStyle/>
                    <a:p>
                      <a:endParaRPr lang="en-NZ" sz="1400" dirty="0"/>
                    </a:p>
                  </a:txBody>
                  <a:tcPr/>
                </a:tc>
                <a:extLst>
                  <a:ext uri="{0D108BD9-81ED-4DB2-BD59-A6C34878D82A}">
                    <a16:rowId xmlns:a16="http://schemas.microsoft.com/office/drawing/2014/main" val="10006"/>
                  </a:ext>
                </a:extLst>
              </a:tr>
            </a:tbl>
          </a:graphicData>
        </a:graphic>
      </p:graphicFrame>
      <p:pic>
        <p:nvPicPr>
          <p:cNvPr id="7" name="Picture 3">
            <a:extLst>
              <a:ext uri="{FF2B5EF4-FFF2-40B4-BE49-F238E27FC236}">
                <a16:creationId xmlns:a16="http://schemas.microsoft.com/office/drawing/2014/main" id="{6827D29A-99DE-552E-9282-E2B76284C3FF}"/>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5" y="2148396"/>
            <a:ext cx="274355" cy="275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64E17692-06F2-6BDA-0AF5-88628123F8A6}"/>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5" y="2949289"/>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FABEADDF-39A7-7BA8-9CDA-AD8F11EC016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4" y="3487754"/>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70C411A5-F408-C6F3-4805-1B876572D4BE}"/>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3" y="4178868"/>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058FFB59-C8E3-B1D4-71AA-61DB0DA44CF0}"/>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2" y="4890533"/>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D24D65F2-8CC9-9146-2649-937D5494698E}"/>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9612" y="5428998"/>
            <a:ext cx="274355" cy="2652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49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4: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err="1">
                <a:ln>
                  <a:noFill/>
                </a:ln>
                <a:solidFill>
                  <a:srgbClr val="043163"/>
                </a:solidFill>
                <a:effectLst/>
                <a:uLnTx/>
                <a:uFillTx/>
                <a:latin typeface="Arial" charset="0"/>
                <a:ea typeface="ＭＳ Ｐゴシック" charset="0"/>
                <a:cs typeface="ＭＳ Ｐゴシック" charset="0"/>
              </a:rPr>
              <a:t>Prioritise</a:t>
            </a: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 your tasks</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3722847" y="3297685"/>
            <a:ext cx="7753647" cy="2246769"/>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How do you know how long something will take?</a:t>
            </a: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r>
              <a:rPr lang="en-NZ" sz="2800" dirty="0">
                <a:solidFill>
                  <a:schemeClr val="bg1"/>
                </a:solidFill>
              </a:rPr>
              <a:t>How do you decide what to do first? </a:t>
            </a: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7773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How long will tasks take? </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3746095" y="2956125"/>
            <a:ext cx="7753647" cy="3108543"/>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Consider the length of an assignment or reading</a:t>
            </a: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r>
              <a:rPr lang="en-NZ" sz="2800" dirty="0">
                <a:solidFill>
                  <a:schemeClr val="bg1"/>
                </a:solidFill>
              </a:rPr>
              <a:t>Sometimes you don’t know so use the time and a half rule</a:t>
            </a: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endParaRPr lang="en-NZ" sz="2800" dirty="0">
              <a:solidFill>
                <a:schemeClr val="bg1"/>
              </a:solidFill>
            </a:endParaRP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39882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Which to do first?</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4273037" y="2738590"/>
            <a:ext cx="7753647" cy="3539430"/>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Look at your wall planner, timetable or to do list &amp; ask yourself is it a task I need to do now or something less urgent? </a:t>
            </a:r>
          </a:p>
          <a:p>
            <a:pPr marL="285750" indent="-285750">
              <a:buFont typeface="Arial" panose="020B0604020202020204" pitchFamily="34" charset="0"/>
              <a:buChar char="•"/>
            </a:pPr>
            <a:r>
              <a:rPr lang="en-NZ" sz="2800" dirty="0">
                <a:solidFill>
                  <a:schemeClr val="bg1"/>
                </a:solidFill>
              </a:rPr>
              <a:t>Prioritise time sensitive tasks e.g., readings before lectures, assignments due soon</a:t>
            </a:r>
          </a:p>
          <a:p>
            <a:pPr marL="285750" indent="-285750">
              <a:buFont typeface="Arial" panose="020B0604020202020204" pitchFamily="34" charset="0"/>
              <a:buChar char="•"/>
            </a:pPr>
            <a:r>
              <a:rPr lang="en-NZ" sz="2800" dirty="0">
                <a:solidFill>
                  <a:schemeClr val="bg1"/>
                </a:solidFill>
              </a:rPr>
              <a:t>Sometimes it doesn’t matter what you do first. </a:t>
            </a:r>
            <a:r>
              <a:rPr lang="en-NZ" sz="2800" dirty="0">
                <a:solidFill>
                  <a:schemeClr val="accent2"/>
                </a:solidFill>
              </a:rPr>
              <a:t>Just get on with it!</a:t>
            </a: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25581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766761" y="3429000"/>
            <a:ext cx="10515600" cy="1500187"/>
          </a:xfrm>
        </p:spPr>
        <p:txBody>
          <a:bodyPr/>
          <a:lstStyle/>
          <a:p>
            <a:pPr algn="ctr"/>
            <a:r>
              <a:rPr lang="en-US" sz="2800" dirty="0">
                <a:solidFill>
                  <a:schemeClr val="bg1"/>
                </a:solidFill>
                <a:latin typeface="Arial" panose="020B0604020202020204" pitchFamily="34" charset="0"/>
                <a:cs typeface="Arial" panose="020B0604020202020204" pitchFamily="34" charset="0"/>
              </a:rPr>
              <a:t>Apply timetabling &amp; </a:t>
            </a:r>
            <a:r>
              <a:rPr lang="en-US" sz="2800" dirty="0" err="1">
                <a:solidFill>
                  <a:schemeClr val="bg1"/>
                </a:solidFill>
                <a:latin typeface="Arial" panose="020B0604020202020204" pitchFamily="34" charset="0"/>
                <a:cs typeface="Arial" panose="020B0604020202020204" pitchFamily="34" charset="0"/>
              </a:rPr>
              <a:t>prioritising</a:t>
            </a:r>
            <a:r>
              <a:rPr lang="en-US" sz="2800" dirty="0">
                <a:solidFill>
                  <a:schemeClr val="bg1"/>
                </a:solidFill>
                <a:latin typeface="Arial" panose="020B0604020202020204" pitchFamily="34" charset="0"/>
                <a:cs typeface="Arial" panose="020B0604020202020204" pitchFamily="34" charset="0"/>
              </a:rPr>
              <a:t> skills to get started with studying at university level</a:t>
            </a:r>
          </a:p>
          <a:p>
            <a:pPr algn="ctr"/>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807393"/>
            <a:ext cx="3521153" cy="696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en-US" sz="2800" b="1" dirty="0">
                <a:solidFill>
                  <a:srgbClr val="043163"/>
                </a:solidFill>
                <a:latin typeface="Arial" panose="020B0604020202020204" pitchFamily="34" charset="0"/>
                <a:cs typeface="Arial" panose="020B0604020202020204" pitchFamily="34" charset="0"/>
              </a:rPr>
              <a:t>Learning Outcome</a:t>
            </a:r>
            <a:endParaRPr lang="en-US" sz="2800" b="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243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5:</a:t>
            </a:r>
          </a:p>
          <a:p>
            <a:r>
              <a:rPr lang="en-US" sz="2400" b="1" dirty="0">
                <a:solidFill>
                  <a:srgbClr val="043163"/>
                </a:solidFill>
                <a:latin typeface="Arial" charset="0"/>
                <a:ea typeface="ＭＳ Ｐゴシック" charset="0"/>
                <a:cs typeface="Arial" panose="020B0604020202020204" pitchFamily="34" charset="0"/>
              </a:rPr>
              <a:t>Taking back control</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4273037" y="2738590"/>
            <a:ext cx="7753647" cy="1815882"/>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Sometimes we make poor choices &amp; things go wrong</a:t>
            </a:r>
          </a:p>
          <a:p>
            <a:pPr marL="285750" indent="-285750">
              <a:buFont typeface="Arial" panose="020B0604020202020204" pitchFamily="34" charset="0"/>
              <a:buChar char="•"/>
            </a:pPr>
            <a:r>
              <a:rPr lang="en-NZ" sz="2800" dirty="0">
                <a:solidFill>
                  <a:schemeClr val="bg1"/>
                </a:solidFill>
              </a:rPr>
              <a:t>Sometimes life happens &amp; things go wrong</a:t>
            </a: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30700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en-US" sz="2400" b="1" dirty="0">
                <a:solidFill>
                  <a:srgbClr val="043163"/>
                </a:solidFill>
                <a:latin typeface="Arial" charset="0"/>
                <a:ea typeface="ＭＳ Ｐゴシック" charset="0"/>
                <a:cs typeface="ＭＳ Ｐゴシック" charset="0"/>
              </a:rPr>
              <a:t>Avoid procrastination &amp; distractions</a:t>
            </a:r>
            <a:endPar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4242041" y="2967013"/>
            <a:ext cx="7753647" cy="3108543"/>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Break tasks into small, manageable tasks</a:t>
            </a:r>
          </a:p>
          <a:p>
            <a:pPr marL="285750" indent="-285750">
              <a:buFont typeface="Arial" panose="020B0604020202020204" pitchFamily="34" charset="0"/>
              <a:buChar char="•"/>
            </a:pPr>
            <a:r>
              <a:rPr lang="en-NZ" sz="2800" dirty="0">
                <a:solidFill>
                  <a:schemeClr val="bg1"/>
                </a:solidFill>
              </a:rPr>
              <a:t>Turn off automatic notifications &amp; alerts</a:t>
            </a:r>
          </a:p>
          <a:p>
            <a:pPr marL="285750" indent="-285750">
              <a:buFont typeface="Arial" panose="020B0604020202020204" pitchFamily="34" charset="0"/>
              <a:buChar char="•"/>
            </a:pPr>
            <a:r>
              <a:rPr lang="en-NZ" sz="2800" dirty="0">
                <a:solidFill>
                  <a:schemeClr val="bg1"/>
                </a:solidFill>
              </a:rPr>
              <a:t>Make checking social media a reward</a:t>
            </a:r>
          </a:p>
          <a:p>
            <a:pPr marL="285750" indent="-285750">
              <a:buFont typeface="Arial" panose="020B0604020202020204" pitchFamily="34" charset="0"/>
              <a:buChar char="•"/>
            </a:pPr>
            <a:r>
              <a:rPr lang="en-NZ" sz="2800" dirty="0">
                <a:solidFill>
                  <a:schemeClr val="bg1"/>
                </a:solidFill>
              </a:rPr>
              <a:t>Remind yourself of your end goals (long &amp; short term)</a:t>
            </a:r>
          </a:p>
          <a:p>
            <a:pPr marL="285750" indent="-285750">
              <a:buFont typeface="Arial" panose="020B0604020202020204" pitchFamily="34" charset="0"/>
              <a:buChar char="•"/>
            </a:pPr>
            <a:r>
              <a:rPr lang="en-NZ" sz="2800" dirty="0">
                <a:solidFill>
                  <a:schemeClr val="bg1"/>
                </a:solidFill>
              </a:rPr>
              <a:t>Follow the DIN approach: </a:t>
            </a:r>
            <a:r>
              <a:rPr lang="en-NZ" sz="2800" dirty="0">
                <a:solidFill>
                  <a:schemeClr val="accent2"/>
                </a:solidFill>
              </a:rPr>
              <a:t>Do It Now!</a:t>
            </a: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8363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en-US" sz="2400" b="1" dirty="0">
                <a:solidFill>
                  <a:srgbClr val="043163"/>
                </a:solidFill>
                <a:latin typeface="Arial" charset="0"/>
                <a:ea typeface="ＭＳ Ｐゴシック" charset="0"/>
                <a:cs typeface="ＭＳ Ｐゴシック" charset="0"/>
              </a:rPr>
              <a:t>Life getting in the way</a:t>
            </a:r>
            <a:endPar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4242041" y="2967013"/>
            <a:ext cx="7753647" cy="3539430"/>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Is there available time in the evenings or mornings? Can you get up earlier or stay up later?</a:t>
            </a:r>
          </a:p>
          <a:p>
            <a:pPr marL="285750" indent="-285750">
              <a:buFont typeface="Arial" panose="020B0604020202020204" pitchFamily="34" charset="0"/>
              <a:buChar char="•"/>
            </a:pPr>
            <a:r>
              <a:rPr lang="en-NZ" sz="2800" dirty="0">
                <a:solidFill>
                  <a:schemeClr val="bg1"/>
                </a:solidFill>
              </a:rPr>
              <a:t>Are there existing commitments you can put on hold?</a:t>
            </a:r>
          </a:p>
          <a:p>
            <a:pPr marL="285750" indent="-285750">
              <a:buFont typeface="Arial" panose="020B0604020202020204" pitchFamily="34" charset="0"/>
              <a:buChar char="•"/>
            </a:pPr>
            <a:r>
              <a:rPr lang="en-NZ" sz="2800" dirty="0">
                <a:solidFill>
                  <a:schemeClr val="bg1"/>
                </a:solidFill>
              </a:rPr>
              <a:t>If you have kids, can someone babysit? Ask for help!</a:t>
            </a:r>
          </a:p>
          <a:p>
            <a:pPr marL="285750" indent="-285750">
              <a:buFont typeface="Arial" panose="020B0604020202020204" pitchFamily="34" charset="0"/>
              <a:buChar char="•"/>
            </a:pPr>
            <a:r>
              <a:rPr lang="en-NZ" sz="2800" dirty="0">
                <a:solidFill>
                  <a:srgbClr val="FFC000"/>
                </a:solidFill>
              </a:rPr>
              <a:t>Set study time &amp; stick to it: No distractions!</a:t>
            </a: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65725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en-US" sz="2400" b="1" dirty="0">
                <a:solidFill>
                  <a:srgbClr val="043163"/>
                </a:solidFill>
                <a:latin typeface="Arial" charset="0"/>
                <a:ea typeface="ＭＳ Ｐゴシック" charset="0"/>
                <a:cs typeface="ＭＳ Ｐゴシック" charset="0"/>
              </a:rPr>
              <a:t>Summary</a:t>
            </a:r>
            <a:endPar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181902A0-925D-67D1-99CF-D8B34F2F6FB4}"/>
              </a:ext>
            </a:extLst>
          </p:cNvPr>
          <p:cNvSpPr txBox="1"/>
          <p:nvPr/>
        </p:nvSpPr>
        <p:spPr>
          <a:xfrm>
            <a:off x="4242041" y="2967013"/>
            <a:ext cx="7753647" cy="2677656"/>
          </a:xfrm>
          <a:prstGeom prst="rect">
            <a:avLst/>
          </a:prstGeom>
          <a:noFill/>
        </p:spPr>
        <p:txBody>
          <a:bodyPr wrap="square" rtlCol="0">
            <a:spAutoFit/>
          </a:bodyPr>
          <a:lstStyle/>
          <a:p>
            <a:pPr marL="514350" indent="-514350">
              <a:buFont typeface="+mj-lt"/>
              <a:buAutoNum type="arabicPeriod"/>
            </a:pPr>
            <a:r>
              <a:rPr lang="en-NZ" sz="2800" dirty="0">
                <a:solidFill>
                  <a:schemeClr val="bg1"/>
                </a:solidFill>
              </a:rPr>
              <a:t>Get a wall planner</a:t>
            </a:r>
          </a:p>
          <a:p>
            <a:pPr marL="514350" indent="-514350">
              <a:buFont typeface="+mj-lt"/>
              <a:buAutoNum type="arabicPeriod"/>
            </a:pPr>
            <a:r>
              <a:rPr lang="en-NZ" sz="2800" dirty="0">
                <a:solidFill>
                  <a:schemeClr val="bg1"/>
                </a:solidFill>
              </a:rPr>
              <a:t>Fill in a timetable</a:t>
            </a:r>
          </a:p>
          <a:p>
            <a:pPr marL="514350" indent="-514350">
              <a:buFont typeface="+mj-lt"/>
              <a:buAutoNum type="arabicPeriod"/>
            </a:pPr>
            <a:r>
              <a:rPr lang="en-NZ" sz="2800" dirty="0">
                <a:solidFill>
                  <a:schemeClr val="bg1"/>
                </a:solidFill>
              </a:rPr>
              <a:t>Write a to do list</a:t>
            </a:r>
          </a:p>
          <a:p>
            <a:pPr marL="514350" indent="-514350">
              <a:buFont typeface="+mj-lt"/>
              <a:buAutoNum type="arabicPeriod"/>
            </a:pPr>
            <a:r>
              <a:rPr lang="en-NZ" sz="2800" dirty="0">
                <a:solidFill>
                  <a:schemeClr val="bg1"/>
                </a:solidFill>
              </a:rPr>
              <a:t>Prioritise your tasks</a:t>
            </a:r>
          </a:p>
          <a:p>
            <a:pPr marL="514350" indent="-514350">
              <a:buFont typeface="+mj-lt"/>
              <a:buAutoNum type="arabicPeriod"/>
            </a:pPr>
            <a:r>
              <a:rPr lang="en-NZ" sz="2800" dirty="0">
                <a:solidFill>
                  <a:schemeClr val="bg1"/>
                </a:solidFill>
              </a:rPr>
              <a:t>Take back control if things go wrong</a:t>
            </a:r>
          </a:p>
          <a:p>
            <a:pPr marL="285750" indent="-285750">
              <a:buFont typeface="Arial" panose="020B0604020202020204" pitchFamily="34" charset="0"/>
              <a:buChar char="•"/>
            </a:pPr>
            <a:endParaRPr lang="en-NZ" sz="2800" dirty="0">
              <a:solidFill>
                <a:schemeClr val="bg1"/>
              </a:solidFill>
            </a:endParaRPr>
          </a:p>
        </p:txBody>
      </p:sp>
    </p:spTree>
    <p:custDataLst>
      <p:tags r:id="rId1"/>
    </p:custDataLst>
    <p:extLst>
      <p:ext uri="{BB962C8B-B14F-4D97-AF65-F5344CB8AC3E}">
        <p14:creationId xmlns:p14="http://schemas.microsoft.com/office/powerpoint/2010/main" val="30479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lang="en-US" sz="2400" b="1" dirty="0">
                <a:solidFill>
                  <a:srgbClr val="043163"/>
                </a:solidFill>
                <a:latin typeface="Arial" charset="0"/>
                <a:ea typeface="ＭＳ Ｐゴシック" charset="0"/>
                <a:cs typeface="ＭＳ Ｐゴシック" charset="0"/>
              </a:rPr>
              <a:t>Need help?</a:t>
            </a:r>
          </a:p>
          <a:p>
            <a:r>
              <a:rPr kumimoji="0" lang="en-US" sz="1600" u="none" strike="noStrike" kern="1200" cap="none" spc="0" normalizeH="0" baseline="0" noProof="0" dirty="0">
                <a:ln>
                  <a:noFill/>
                </a:ln>
                <a:solidFill>
                  <a:schemeClr val="bg1"/>
                </a:solidFill>
                <a:effectLst/>
                <a:uLnTx/>
                <a:uFillTx/>
                <a:latin typeface="Arial" charset="0"/>
                <a:ea typeface="ＭＳ Ｐゴシック" charset="0"/>
                <a:cs typeface="ＭＳ Ｐゴシック" charset="0"/>
              </a:rPr>
              <a:t>We have a range of free services to help with study</a:t>
            </a:r>
          </a:p>
        </p:txBody>
      </p:sp>
      <p:sp>
        <p:nvSpPr>
          <p:cNvPr id="2" name="Content Placeholder 2">
            <a:extLst>
              <a:ext uri="{FF2B5EF4-FFF2-40B4-BE49-F238E27FC236}">
                <a16:creationId xmlns:a16="http://schemas.microsoft.com/office/drawing/2014/main" id="{FEB437F6-FD81-A194-5630-812E722644DA}"/>
              </a:ext>
            </a:extLst>
          </p:cNvPr>
          <p:cNvSpPr txBox="1">
            <a:spLocks/>
          </p:cNvSpPr>
          <p:nvPr/>
        </p:nvSpPr>
        <p:spPr>
          <a:xfrm>
            <a:off x="3934123" y="2738590"/>
            <a:ext cx="8171848" cy="3138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75" b="1" dirty="0">
                <a:solidFill>
                  <a:srgbClr val="FFC000"/>
                </a:solidFill>
                <a:hlinkClick r:id="rId4">
                  <a:extLst>
                    <a:ext uri="{A12FA001-AC4F-418D-AE19-62706E023703}">
                      <ahyp:hlinkClr xmlns:ahyp="http://schemas.microsoft.com/office/drawing/2018/hyperlinkcolor" val="tx"/>
                    </a:ext>
                  </a:extLst>
                </a:hlinkClick>
              </a:rPr>
              <a:t>Individual Support</a:t>
            </a:r>
            <a:r>
              <a:rPr lang="en-US" sz="975" dirty="0">
                <a:solidFill>
                  <a:srgbClr val="FFC000"/>
                </a:solidFill>
              </a:rPr>
              <a:t>: </a:t>
            </a:r>
            <a:r>
              <a:rPr lang="en-US" sz="975" dirty="0"/>
              <a:t>Want to discuss your assignment before you hand it in? Want to discuss study skills (e.g. how to manage time)? Book an appointment at </a:t>
            </a:r>
            <a:r>
              <a:rPr lang="en-NZ" sz="975" u="sng" dirty="0">
                <a:solidFill>
                  <a:srgbClr val="FFC000"/>
                </a:solidFill>
              </a:rPr>
              <a:t>https://massey-nz.libcal.com/</a:t>
            </a:r>
            <a:r>
              <a:rPr lang="en-NZ" sz="975" u="sng" dirty="0"/>
              <a:t> </a:t>
            </a:r>
          </a:p>
          <a:p>
            <a:r>
              <a:rPr lang="en-US" sz="975" b="1" dirty="0">
                <a:solidFill>
                  <a:srgbClr val="FFC000"/>
                </a:solidFill>
                <a:hlinkClick r:id="rId5">
                  <a:extLst>
                    <a:ext uri="{A12FA001-AC4F-418D-AE19-62706E023703}">
                      <ahyp:hlinkClr xmlns:ahyp="http://schemas.microsoft.com/office/drawing/2018/hyperlinkcolor" val="tx"/>
                    </a:ext>
                  </a:extLst>
                </a:hlinkClick>
              </a:rPr>
              <a:t>Pre-Reading Service</a:t>
            </a:r>
            <a:r>
              <a:rPr lang="en-US" sz="975" b="1" dirty="0">
                <a:solidFill>
                  <a:srgbClr val="FFC000"/>
                </a:solidFill>
              </a:rPr>
              <a:t>: </a:t>
            </a:r>
            <a:r>
              <a:rPr lang="en-US" sz="975" dirty="0"/>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975" b="1" dirty="0">
                <a:solidFill>
                  <a:srgbClr val="FFC000"/>
                </a:solidFill>
                <a:hlinkClick r:id="rId6">
                  <a:extLst>
                    <a:ext uri="{A12FA001-AC4F-418D-AE19-62706E023703}">
                      <ahyp:hlinkClr xmlns:ahyp="http://schemas.microsoft.com/office/drawing/2018/hyperlinkcolor" val="tx"/>
                    </a:ext>
                  </a:extLst>
                </a:hlinkClick>
              </a:rPr>
              <a:t>Workshops</a:t>
            </a:r>
            <a:r>
              <a:rPr lang="en-US" sz="975" b="1" dirty="0">
                <a:solidFill>
                  <a:srgbClr val="FFC000"/>
                </a:solidFill>
              </a:rPr>
              <a:t>: </a:t>
            </a:r>
            <a:r>
              <a:rPr lang="en-US" sz="975" dirty="0"/>
              <a:t>Seminars and workshops are run on campus and online, which can help you with writing and study skills, such as essay writing, referencing, and writing research proposals. See here for </a:t>
            </a:r>
            <a:r>
              <a:rPr lang="en-US" sz="975" dirty="0" err="1"/>
              <a:t>programmes</a:t>
            </a:r>
            <a:r>
              <a:rPr lang="en-US" sz="975" dirty="0"/>
              <a:t> and registration details. See </a:t>
            </a:r>
            <a:r>
              <a:rPr lang="en-NZ" sz="975" dirty="0">
                <a:solidFill>
                  <a:srgbClr val="FFC000"/>
                </a:solidFill>
                <a:hlinkClick r:id="rId7">
                  <a:extLst>
                    <a:ext uri="{A12FA001-AC4F-418D-AE19-62706E023703}">
                      <ahyp:hlinkClr xmlns:ahyp="http://schemas.microsoft.com/office/drawing/2018/hyperlinkcolor" val="tx"/>
                    </a:ext>
                  </a:extLst>
                </a:hlinkClick>
              </a:rPr>
              <a:t>http://owll.massey.ac.nz/about-OWLL/workshops.php</a:t>
            </a:r>
            <a:endParaRPr lang="en-NZ" sz="975" dirty="0">
              <a:solidFill>
                <a:srgbClr val="FFC000"/>
              </a:solidFill>
            </a:endParaRPr>
          </a:p>
          <a:p>
            <a:r>
              <a:rPr lang="en-US" sz="975" b="1" dirty="0">
                <a:solidFill>
                  <a:srgbClr val="FFC000"/>
                </a:solidFill>
                <a:hlinkClick r:id="rId8">
                  <a:extLst>
                    <a:ext uri="{A12FA001-AC4F-418D-AE19-62706E023703}">
                      <ahyp:hlinkClr xmlns:ahyp="http://schemas.microsoft.com/office/drawing/2018/hyperlinkcolor" val="tx"/>
                    </a:ext>
                  </a:extLst>
                </a:hlinkClick>
              </a:rPr>
              <a:t>Academic Q+A</a:t>
            </a:r>
            <a:r>
              <a:rPr lang="en-US" sz="975" b="1" dirty="0">
                <a:solidFill>
                  <a:srgbClr val="FFC000"/>
                </a:solidFill>
              </a:rPr>
              <a:t> </a:t>
            </a:r>
            <a:r>
              <a:rPr lang="en-US" sz="975" b="1" dirty="0">
                <a:solidFill>
                  <a:srgbClr val="FFC000"/>
                </a:solidFill>
                <a:hlinkClick r:id="rId9">
                  <a:extLst>
                    <a:ext uri="{A12FA001-AC4F-418D-AE19-62706E023703}">
                      <ahyp:hlinkClr xmlns:ahyp="http://schemas.microsoft.com/office/drawing/2018/hyperlinkcolor" val="tx"/>
                    </a:ext>
                  </a:extLst>
                </a:hlinkClick>
              </a:rPr>
              <a:t>forum</a:t>
            </a:r>
            <a:r>
              <a:rPr lang="en-US" sz="975" b="1" dirty="0">
                <a:solidFill>
                  <a:srgbClr val="FFC000"/>
                </a:solidFill>
              </a:rPr>
              <a:t>: </a:t>
            </a:r>
            <a:r>
              <a:rPr lang="en-US" sz="975" dirty="0"/>
              <a:t>Ask our consultants a question about academic writing and/or study </a:t>
            </a:r>
            <a:r>
              <a:rPr lang="en-NZ" sz="975" dirty="0"/>
              <a:t>skills. </a:t>
            </a:r>
            <a:r>
              <a:rPr lang="en-US" sz="975" dirty="0"/>
              <a:t>The Q &amp; A forum is a place for students to receive help with quick, study-related questions. You can access the forum through the Academic Writing and Learning Support site on your Stream homepage.</a:t>
            </a:r>
            <a:endParaRPr lang="en-NZ" sz="975" dirty="0"/>
          </a:p>
          <a:p>
            <a:r>
              <a:rPr lang="en-US" sz="975" b="1" dirty="0">
                <a:solidFill>
                  <a:srgbClr val="FFC000"/>
                </a:solidFill>
                <a:hlinkClick r:id="rId10">
                  <a:extLst>
                    <a:ext uri="{A12FA001-AC4F-418D-AE19-62706E023703}">
                      <ahyp:hlinkClr xmlns:ahyp="http://schemas.microsoft.com/office/drawing/2018/hyperlinkcolor" val="tx"/>
                    </a:ext>
                  </a:extLst>
                </a:hlinkClick>
              </a:rPr>
              <a:t>OWLL</a:t>
            </a:r>
            <a:r>
              <a:rPr lang="en-US" sz="975" b="1" dirty="0">
                <a:solidFill>
                  <a:srgbClr val="FFC000"/>
                </a:solidFill>
              </a:rPr>
              <a:t>: </a:t>
            </a:r>
            <a:r>
              <a:rPr lang="en-US" sz="975" dirty="0"/>
              <a:t>Information about academic writing and study skills, including assignment planning, </a:t>
            </a:r>
            <a:r>
              <a:rPr lang="en-NZ" sz="975" dirty="0"/>
              <a:t>essays, reports, and referencing. Go to </a:t>
            </a:r>
            <a:r>
              <a:rPr lang="en-NZ" sz="975" dirty="0">
                <a:solidFill>
                  <a:srgbClr val="FFC000"/>
                </a:solidFill>
                <a:hlinkClick r:id="rId10">
                  <a:extLst>
                    <a:ext uri="{A12FA001-AC4F-418D-AE19-62706E023703}">
                      <ahyp:hlinkClr xmlns:ahyp="http://schemas.microsoft.com/office/drawing/2018/hyperlinkcolor" val="tx"/>
                    </a:ext>
                  </a:extLst>
                </a:hlinkClick>
              </a:rPr>
              <a:t>http://owll.massey.ac.nz/index.php</a:t>
            </a:r>
            <a:endParaRPr lang="en-NZ" sz="975" dirty="0">
              <a:solidFill>
                <a:srgbClr val="FFC000"/>
              </a:solidFill>
            </a:endParaRPr>
          </a:p>
          <a:p>
            <a:r>
              <a:rPr lang="en-US" sz="975" b="1" dirty="0">
                <a:solidFill>
                  <a:srgbClr val="FFC000"/>
                </a:solidFill>
                <a:hlinkClick r:id="rId11">
                  <a:extLst>
                    <a:ext uri="{A12FA001-AC4F-418D-AE19-62706E023703}">
                      <ahyp:hlinkClr xmlns:ahyp="http://schemas.microsoft.com/office/drawing/2018/hyperlinkcolor" val="tx"/>
                    </a:ext>
                  </a:extLst>
                </a:hlinkClick>
              </a:rPr>
              <a:t>Disability Services</a:t>
            </a:r>
            <a:r>
              <a:rPr lang="en-US" sz="975" b="1" dirty="0">
                <a:solidFill>
                  <a:srgbClr val="FFC000"/>
                </a:solidFill>
              </a:rPr>
              <a:t>: </a:t>
            </a:r>
            <a:r>
              <a:rPr lang="en-US" sz="975" dirty="0"/>
              <a:t>A range of services and support for students who have health and disability issues that are impacting their study.</a:t>
            </a:r>
          </a:p>
          <a:p>
            <a:r>
              <a:rPr lang="en-US" sz="975" b="1" dirty="0">
                <a:solidFill>
                  <a:srgbClr val="FFC000"/>
                </a:solidFill>
                <a:hlinkClick r:id="rId12">
                  <a:extLst>
                    <a:ext uri="{A12FA001-AC4F-418D-AE19-62706E023703}">
                      <ahyp:hlinkClr xmlns:ahyp="http://schemas.microsoft.com/office/drawing/2018/hyperlinkcolor" val="tx"/>
                    </a:ext>
                  </a:extLst>
                </a:hlinkClick>
              </a:rPr>
              <a:t>Pacific Massey: </a:t>
            </a:r>
            <a:r>
              <a:rPr lang="en-US" sz="975" dirty="0"/>
              <a:t>Whether studying as an internal or distance student, you can also access Learning support from the Pasifika Learning </a:t>
            </a:r>
            <a:r>
              <a:rPr lang="en-NZ" sz="975" dirty="0"/>
              <a:t>Advisors.</a:t>
            </a:r>
          </a:p>
          <a:p>
            <a:r>
              <a:rPr lang="fi-FI" sz="975" b="1" dirty="0">
                <a:solidFill>
                  <a:srgbClr val="FFC000"/>
                </a:solidFill>
                <a:hlinkClick r:id="rId13">
                  <a:extLst>
                    <a:ext uri="{A12FA001-AC4F-418D-AE19-62706E023703}">
                      <ahyp:hlinkClr xmlns:ahyp="http://schemas.microsoft.com/office/drawing/2018/hyperlinkcolor" val="tx"/>
                    </a:ext>
                  </a:extLst>
                </a:hlinkClick>
              </a:rPr>
              <a:t>Te Rau Tauawhi: </a:t>
            </a:r>
            <a:r>
              <a:rPr lang="fi-FI" sz="975" dirty="0"/>
              <a:t>Ko t</a:t>
            </a:r>
            <a:r>
              <a:rPr lang="fr-FR" sz="1000" dirty="0"/>
              <a:t>ā</a:t>
            </a:r>
            <a:r>
              <a:rPr lang="fi-FI" sz="975" dirty="0"/>
              <a:t> Te Rau Tauawhi he </a:t>
            </a:r>
            <a:r>
              <a:rPr lang="fr-FR" sz="1000" dirty="0"/>
              <a:t>ā</a:t>
            </a:r>
            <a:r>
              <a:rPr lang="fi-FI" sz="975" dirty="0"/>
              <a:t>whina i ng</a:t>
            </a:r>
            <a:r>
              <a:rPr lang="fr-FR" sz="1000" dirty="0"/>
              <a:t>ā</a:t>
            </a:r>
            <a:r>
              <a:rPr lang="fi-FI" sz="975" dirty="0"/>
              <a:t> tauira M</a:t>
            </a:r>
            <a:r>
              <a:rPr lang="fr-FR" sz="1000" dirty="0"/>
              <a:t>ā</a:t>
            </a:r>
            <a:r>
              <a:rPr lang="fi-FI" sz="975" dirty="0"/>
              <a:t>ori ki te tuku aromatawatai ki Te Reo M</a:t>
            </a:r>
            <a:r>
              <a:rPr lang="fr-FR" sz="1000" dirty="0"/>
              <a:t>ā</a:t>
            </a:r>
            <a:r>
              <a:rPr lang="fi-FI" sz="975" dirty="0"/>
              <a:t>ori, ki te tautoko hoki i </a:t>
            </a:r>
            <a:r>
              <a:rPr lang="en-US" sz="975" dirty="0"/>
              <a:t>ng</a:t>
            </a:r>
            <a:r>
              <a:rPr lang="fr-FR" sz="1000" dirty="0"/>
              <a:t>ā</a:t>
            </a:r>
            <a:r>
              <a:rPr lang="en-US" sz="975" dirty="0"/>
              <a:t> </a:t>
            </a:r>
            <a:r>
              <a:rPr lang="fr-FR" sz="1000" dirty="0"/>
              <a:t>ā</a:t>
            </a:r>
            <a:r>
              <a:rPr lang="en-US" sz="975" dirty="0" err="1"/>
              <a:t>huatanga</a:t>
            </a:r>
            <a:r>
              <a:rPr lang="en-US" sz="975" dirty="0"/>
              <a:t> </a:t>
            </a:r>
            <a:r>
              <a:rPr lang="en-US" sz="975" dirty="0" err="1"/>
              <a:t>whakarite</a:t>
            </a:r>
            <a:r>
              <a:rPr lang="en-US" sz="975" dirty="0"/>
              <a:t> </a:t>
            </a:r>
            <a:r>
              <a:rPr lang="en-US" sz="975" dirty="0" err="1"/>
              <a:t>tuhinga</a:t>
            </a:r>
            <a:r>
              <a:rPr lang="en-US" sz="975" dirty="0"/>
              <a:t>. The </a:t>
            </a:r>
            <a:r>
              <a:rPr lang="fr-FR" sz="975" dirty="0"/>
              <a:t>Te Rau </a:t>
            </a:r>
            <a:r>
              <a:rPr lang="fr-FR" sz="975" dirty="0" err="1"/>
              <a:t>Tauawhi</a:t>
            </a:r>
            <a:r>
              <a:rPr lang="fr-FR" sz="975" dirty="0"/>
              <a:t> </a:t>
            </a:r>
            <a:r>
              <a:rPr lang="fr-FR" sz="975" dirty="0" err="1"/>
              <a:t>M</a:t>
            </a:r>
            <a:r>
              <a:rPr lang="fr-FR" sz="1000" dirty="0" err="1"/>
              <a:t>ā</a:t>
            </a:r>
            <a:r>
              <a:rPr lang="fr-FR" sz="975" dirty="0" err="1"/>
              <a:t>ori</a:t>
            </a:r>
            <a:r>
              <a:rPr lang="fr-FR" sz="975" dirty="0"/>
              <a:t> </a:t>
            </a:r>
            <a:r>
              <a:rPr lang="fr-FR" sz="975" dirty="0" err="1"/>
              <a:t>Student</a:t>
            </a:r>
            <a:r>
              <a:rPr lang="fr-FR" sz="975" dirty="0"/>
              <a:t> Centre can </a:t>
            </a:r>
            <a:r>
              <a:rPr lang="en-US" sz="975" dirty="0"/>
              <a:t>help you to submit your assignment in Te </a:t>
            </a:r>
            <a:r>
              <a:rPr lang="en-US" sz="975" dirty="0" err="1"/>
              <a:t>Reo</a:t>
            </a:r>
            <a:r>
              <a:rPr lang="en-US" sz="975" dirty="0"/>
              <a:t> M</a:t>
            </a:r>
            <a:r>
              <a:rPr lang="fr-FR" sz="1000" dirty="0"/>
              <a:t>ā</a:t>
            </a:r>
            <a:r>
              <a:rPr lang="en-US" sz="975" dirty="0" err="1"/>
              <a:t>ori</a:t>
            </a:r>
            <a:r>
              <a:rPr lang="en-US" sz="975" dirty="0"/>
              <a:t> and provide general assignment structure </a:t>
            </a:r>
            <a:r>
              <a:rPr lang="en-NZ" sz="975" dirty="0"/>
              <a:t>support.</a:t>
            </a:r>
            <a:endParaRPr lang="en-NZ" sz="975" dirty="0">
              <a:solidFill>
                <a:srgbClr val="FFC000"/>
              </a:solidFill>
            </a:endParaRPr>
          </a:p>
        </p:txBody>
      </p:sp>
      <p:sp>
        <p:nvSpPr>
          <p:cNvPr id="6" name="TextBox 5">
            <a:extLst>
              <a:ext uri="{FF2B5EF4-FFF2-40B4-BE49-F238E27FC236}">
                <a16:creationId xmlns:a16="http://schemas.microsoft.com/office/drawing/2014/main" id="{B1E8BCCC-1689-EF9E-10D2-C8028047D2B6}"/>
              </a:ext>
            </a:extLst>
          </p:cNvPr>
          <p:cNvSpPr txBox="1"/>
          <p:nvPr/>
        </p:nvSpPr>
        <p:spPr>
          <a:xfrm>
            <a:off x="5943600" y="1795498"/>
            <a:ext cx="4703736" cy="523220"/>
          </a:xfrm>
          <a:prstGeom prst="rect">
            <a:avLst/>
          </a:prstGeom>
          <a:noFill/>
        </p:spPr>
        <p:txBody>
          <a:bodyPr wrap="square" rtlCol="0">
            <a:spAutoFit/>
          </a:bodyPr>
          <a:lstStyle/>
          <a:p>
            <a:pPr algn="ctr"/>
            <a:r>
              <a:rPr lang="en-NZ" sz="2800" dirty="0">
                <a:solidFill>
                  <a:srgbClr val="FFC000"/>
                </a:solidFill>
              </a:rPr>
              <a:t>learnersuccess@massey.ac.nz  </a:t>
            </a:r>
          </a:p>
        </p:txBody>
      </p:sp>
    </p:spTree>
    <p:custDataLst>
      <p:tags r:id="rId1"/>
    </p:custDataLst>
    <p:extLst>
      <p:ext uri="{BB962C8B-B14F-4D97-AF65-F5344CB8AC3E}">
        <p14:creationId xmlns:p14="http://schemas.microsoft.com/office/powerpoint/2010/main" val="39088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3864541" y="2956125"/>
            <a:ext cx="6527072" cy="2645684"/>
          </a:xfrm>
        </p:spPr>
        <p:txBody>
          <a:bodyPr>
            <a:normAutofit/>
          </a:bodyPr>
          <a:lstStyle/>
          <a:p>
            <a:pPr marL="514350" indent="-514350">
              <a:buAutoNum type="arabicPeriod"/>
            </a:pPr>
            <a:r>
              <a:rPr lang="en-NZ" sz="2400" dirty="0">
                <a:solidFill>
                  <a:schemeClr val="bg1"/>
                </a:solidFill>
                <a:latin typeface="Arial" pitchFamily="34" charset="0"/>
                <a:cs typeface="Arial" pitchFamily="34" charset="0"/>
              </a:rPr>
              <a:t>Get a wall planner</a:t>
            </a:r>
          </a:p>
          <a:p>
            <a:pPr marL="514350" indent="-514350">
              <a:buAutoNum type="arabicPeriod"/>
            </a:pPr>
            <a:r>
              <a:rPr lang="en-NZ" sz="2400" dirty="0">
                <a:solidFill>
                  <a:schemeClr val="bg1"/>
                </a:solidFill>
                <a:latin typeface="Arial" pitchFamily="34" charset="0"/>
                <a:cs typeface="Arial" pitchFamily="34" charset="0"/>
              </a:rPr>
              <a:t>Fill in a timetable</a:t>
            </a:r>
          </a:p>
          <a:p>
            <a:pPr marL="514350" indent="-514350">
              <a:buAutoNum type="arabicPeriod"/>
            </a:pPr>
            <a:r>
              <a:rPr lang="en-NZ" sz="2400" dirty="0">
                <a:solidFill>
                  <a:schemeClr val="bg1"/>
                </a:solidFill>
                <a:latin typeface="Arial" pitchFamily="34" charset="0"/>
                <a:cs typeface="Arial" pitchFamily="34" charset="0"/>
              </a:rPr>
              <a:t>Write a “to do” list</a:t>
            </a:r>
          </a:p>
          <a:p>
            <a:pPr marL="514350" indent="-514350">
              <a:buAutoNum type="arabicPeriod"/>
            </a:pPr>
            <a:r>
              <a:rPr lang="en-NZ" sz="2400" dirty="0">
                <a:solidFill>
                  <a:schemeClr val="bg1"/>
                </a:solidFill>
                <a:latin typeface="Arial" pitchFamily="34" charset="0"/>
                <a:cs typeface="Arial" pitchFamily="34" charset="0"/>
              </a:rPr>
              <a:t>Prioritise your tasks</a:t>
            </a:r>
          </a:p>
          <a:p>
            <a:pPr marL="514350" indent="-514350">
              <a:buAutoNum type="arabicPeriod"/>
            </a:pPr>
            <a:r>
              <a:rPr lang="en-NZ" sz="2400" dirty="0">
                <a:solidFill>
                  <a:schemeClr val="bg1"/>
                </a:solidFill>
                <a:latin typeface="Arial" pitchFamily="34" charset="0"/>
                <a:cs typeface="Arial" pitchFamily="34" charset="0"/>
              </a:rPr>
              <a:t>Taking back control (when things go wrong)</a:t>
            </a: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Five steps to better time management at university</a:t>
            </a:r>
            <a:endParaRPr lang="en-US" sz="2400" b="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0347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1308299" y="2822960"/>
            <a:ext cx="10515600" cy="2645684"/>
          </a:xfrm>
        </p:spPr>
        <p:txBody>
          <a:bodyPr>
            <a:normAutofit fontScale="92500" lnSpcReduction="10000"/>
          </a:bodyPr>
          <a:lstStyle/>
          <a:p>
            <a:pPr>
              <a:buClr>
                <a:schemeClr val="bg1"/>
              </a:buClr>
              <a:buSzPct val="75000"/>
            </a:pPr>
            <a:endParaRPr lang="en-NZ" sz="2400" dirty="0">
              <a:solidFill>
                <a:srgbClr val="FFC000"/>
              </a:solidFill>
              <a:latin typeface="Arial" pitchFamily="34" charset="0"/>
              <a:cs typeface="Arial" pitchFamily="34" charset="0"/>
            </a:endParaRPr>
          </a:p>
          <a:p>
            <a:pPr marL="342900" indent="-342900">
              <a:buClr>
                <a:schemeClr val="bg1"/>
              </a:buClr>
              <a:buSzPct val="75000"/>
              <a:buFont typeface="Arial" panose="020B0604020202020204" pitchFamily="34" charset="0"/>
              <a:buChar char="•"/>
            </a:pPr>
            <a:r>
              <a:rPr lang="en-NZ" sz="2400" dirty="0">
                <a:solidFill>
                  <a:srgbClr val="FFC000"/>
                </a:solidFill>
                <a:latin typeface="Arial" pitchFamily="34" charset="0"/>
                <a:cs typeface="Arial" pitchFamily="34" charset="0"/>
              </a:rPr>
              <a:t>10-1</a:t>
            </a:r>
            <a:r>
              <a:rPr lang="en-NZ" dirty="0">
                <a:solidFill>
                  <a:srgbClr val="FFC000"/>
                </a:solidFill>
                <a:latin typeface="Arial" pitchFamily="34" charset="0"/>
                <a:cs typeface="Arial" pitchFamily="34" charset="0"/>
              </a:rPr>
              <a:t>2.5</a:t>
            </a:r>
            <a:r>
              <a:rPr lang="en-NZ" sz="2400" dirty="0">
                <a:solidFill>
                  <a:srgbClr val="FFC000"/>
                </a:solidFill>
                <a:latin typeface="Arial" pitchFamily="34" charset="0"/>
                <a:cs typeface="Arial" pitchFamily="34" charset="0"/>
              </a:rPr>
              <a:t> hours </a:t>
            </a:r>
            <a:r>
              <a:rPr lang="en-NZ" sz="2400" dirty="0">
                <a:solidFill>
                  <a:schemeClr val="bg1"/>
                </a:solidFill>
                <a:latin typeface="Arial" pitchFamily="34" charset="0"/>
                <a:cs typeface="Arial" pitchFamily="34" charset="0"/>
              </a:rPr>
              <a:t>per paper/week/semester (average for a single smester15 credit course)</a:t>
            </a:r>
          </a:p>
          <a:p>
            <a:pPr marL="342900" indent="-342900">
              <a:buSzPct val="75000"/>
              <a:buFont typeface="Arial" panose="020B0604020202020204" pitchFamily="34" charset="0"/>
              <a:buChar char="•"/>
            </a:pPr>
            <a:r>
              <a:rPr lang="en-NZ" dirty="0">
                <a:solidFill>
                  <a:schemeClr val="bg1"/>
                </a:solidFill>
                <a:latin typeface="Arial" pitchFamily="34" charset="0"/>
                <a:cs typeface="Arial" pitchFamily="34" charset="0"/>
              </a:rPr>
              <a:t>T</a:t>
            </a:r>
            <a:r>
              <a:rPr lang="en-NZ" sz="2400" dirty="0">
                <a:solidFill>
                  <a:schemeClr val="bg1"/>
                </a:solidFill>
                <a:latin typeface="Arial" pitchFamily="34" charset="0"/>
                <a:cs typeface="Arial" pitchFamily="34" charset="0"/>
              </a:rPr>
              <a:t>hink of it as a </a:t>
            </a:r>
            <a:r>
              <a:rPr lang="en-NZ" sz="2400" dirty="0">
                <a:solidFill>
                  <a:srgbClr val="FFC000"/>
                </a:solidFill>
                <a:latin typeface="Arial" panose="020B0604020202020204" pitchFamily="34" charset="0"/>
                <a:cs typeface="Arial" pitchFamily="34" charset="0"/>
              </a:rPr>
              <a:t>full-time job</a:t>
            </a:r>
            <a:endParaRPr lang="en-NZ" sz="2400" dirty="0">
              <a:latin typeface="Arial" panose="020B0604020202020204" pitchFamily="34" charset="0"/>
              <a:cs typeface="Arial" pitchFamily="34" charset="0"/>
            </a:endParaRPr>
          </a:p>
          <a:p>
            <a:pPr marL="342900" indent="-342900">
              <a:buSzPct val="75000"/>
              <a:buFont typeface="Arial" panose="020B0604020202020204" pitchFamily="34" charset="0"/>
              <a:buChar char="•"/>
            </a:pPr>
            <a:r>
              <a:rPr lang="en-NZ" sz="2400" dirty="0">
                <a:solidFill>
                  <a:srgbClr val="FFC000"/>
                </a:solidFill>
                <a:latin typeface="Arial" panose="020B0604020202020204" pitchFamily="34" charset="0"/>
                <a:cs typeface="Arial" panose="020B0604020202020204" pitchFamily="34" charset="0"/>
              </a:rPr>
              <a:t>Workload planning tool </a:t>
            </a:r>
            <a:r>
              <a:rPr lang="en-NZ" sz="2400" dirty="0">
                <a:latin typeface="Arial" panose="020B0604020202020204" pitchFamily="34" charset="0"/>
                <a:cs typeface="Arial" panose="020B0604020202020204" pitchFamily="34" charset="0"/>
              </a:rPr>
              <a:t>: </a:t>
            </a:r>
            <a:r>
              <a:rPr lang="en-NZ" dirty="0">
                <a:solidFill>
                  <a:schemeClr val="bg1"/>
                </a:solidFill>
                <a:latin typeface="Arial" panose="020B0604020202020204" pitchFamily="34" charset="0"/>
                <a:cs typeface="Arial" panose="020B0604020202020204" pitchFamily="34" charset="0"/>
                <a:hlinkClick r:id="rId3"/>
              </a:rPr>
              <a:t>http://tur-www1.massey.ac.nz/~wwwodev/tools/distanceplanning/</a:t>
            </a:r>
            <a:endParaRPr lang="en-NZ" dirty="0">
              <a:solidFill>
                <a:schemeClr val="bg1"/>
              </a:solidFill>
              <a:latin typeface="Arial" panose="020B0604020202020204" pitchFamily="34" charset="0"/>
              <a:cs typeface="Arial" panose="020B0604020202020204" pitchFamily="34" charset="0"/>
            </a:endParaRPr>
          </a:p>
          <a:p>
            <a:pPr marL="342900" indent="-342900">
              <a:buSzPct val="75000"/>
              <a:buFont typeface="Arial" panose="020B0604020202020204" pitchFamily="34" charset="0"/>
              <a:buChar char="•"/>
            </a:pPr>
            <a:r>
              <a:rPr lang="en-NZ" dirty="0">
                <a:solidFill>
                  <a:schemeClr val="bg1"/>
                </a:solidFill>
                <a:latin typeface="Arial" panose="020B0604020202020204" pitchFamily="34" charset="0"/>
                <a:cs typeface="Arial" panose="020B0604020202020204" pitchFamily="34" charset="0"/>
              </a:rPr>
              <a:t>See </a:t>
            </a:r>
            <a:r>
              <a:rPr lang="en-NZ" dirty="0">
                <a:solidFill>
                  <a:schemeClr val="bg1"/>
                </a:solidFill>
                <a:latin typeface="Arial" panose="020B0604020202020204" pitchFamily="34" charset="0"/>
                <a:cs typeface="Arial" panose="020B0604020202020204" pitchFamily="34" charset="0"/>
                <a:hlinkClick r:id="rId4"/>
              </a:rPr>
              <a:t>recommended workload</a:t>
            </a:r>
            <a:r>
              <a:rPr lang="en-NZ" dirty="0">
                <a:solidFill>
                  <a:schemeClr val="bg1"/>
                </a:solidFill>
                <a:latin typeface="Arial" panose="020B0604020202020204" pitchFamily="34" charset="0"/>
                <a:cs typeface="Arial" panose="020B0604020202020204" pitchFamily="34" charset="0"/>
              </a:rPr>
              <a:t>. </a:t>
            </a:r>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How much time is needed for study?</a:t>
            </a:r>
            <a:endParaRPr lang="en-US" sz="2400" b="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78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1: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Get a Wall Planner</a:t>
            </a:r>
            <a:endParaRPr lang="en-US" sz="2400"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613790-AB5B-6356-FEEA-8B1053F0D2C3}"/>
              </a:ext>
            </a:extLst>
          </p:cNvPr>
          <p:cNvSpPr txBox="1"/>
          <p:nvPr/>
        </p:nvSpPr>
        <p:spPr>
          <a:xfrm>
            <a:off x="2296420" y="3378093"/>
            <a:ext cx="8319919" cy="1077218"/>
          </a:xfrm>
          <a:prstGeom prst="rect">
            <a:avLst/>
          </a:prstGeom>
          <a:noFill/>
        </p:spPr>
        <p:txBody>
          <a:bodyPr wrap="square">
            <a:spAutoFit/>
          </a:bodyPr>
          <a:lstStyle/>
          <a:p>
            <a:pPr>
              <a:buSzPct val="75000"/>
            </a:pPr>
            <a:r>
              <a:rPr lang="en-NZ" sz="3200" dirty="0">
                <a:solidFill>
                  <a:schemeClr val="bg1"/>
                </a:solidFill>
                <a:latin typeface="Arial" pitchFamily="34" charset="0"/>
                <a:cs typeface="Arial" pitchFamily="34" charset="0"/>
              </a:rPr>
              <a:t>Write down when your </a:t>
            </a:r>
            <a:r>
              <a:rPr lang="en-NZ" sz="3200" dirty="0">
                <a:solidFill>
                  <a:srgbClr val="FFC000"/>
                </a:solidFill>
                <a:latin typeface="Arial" pitchFamily="34" charset="0"/>
                <a:cs typeface="Arial" pitchFamily="34" charset="0"/>
              </a:rPr>
              <a:t>exams</a:t>
            </a:r>
            <a:r>
              <a:rPr lang="en-NZ" sz="3200" dirty="0">
                <a:solidFill>
                  <a:schemeClr val="bg1"/>
                </a:solidFill>
                <a:latin typeface="Arial" pitchFamily="34" charset="0"/>
                <a:cs typeface="Arial" pitchFamily="34" charset="0"/>
              </a:rPr>
              <a:t> are &amp; when </a:t>
            </a:r>
            <a:r>
              <a:rPr lang="en-NZ" sz="3200" dirty="0">
                <a:solidFill>
                  <a:srgbClr val="FFC000"/>
                </a:solidFill>
                <a:latin typeface="Arial" pitchFamily="34" charset="0"/>
                <a:cs typeface="Arial" pitchFamily="34" charset="0"/>
              </a:rPr>
              <a:t>assignments are due</a:t>
            </a:r>
          </a:p>
        </p:txBody>
      </p:sp>
    </p:spTree>
    <p:custDataLst>
      <p:tags r:id="rId1"/>
    </p:custDataLst>
    <p:extLst>
      <p:ext uri="{BB962C8B-B14F-4D97-AF65-F5344CB8AC3E}">
        <p14:creationId xmlns:p14="http://schemas.microsoft.com/office/powerpoint/2010/main" val="305808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2: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Fill in a timetable</a:t>
            </a:r>
            <a:endParaRPr lang="en-US" sz="2400" b="1"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7716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2: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Fill in a timetable</a:t>
            </a:r>
            <a:endParaRPr lang="en-US" sz="2400" b="1" dirty="0">
              <a:solidFill>
                <a:srgbClr val="002060"/>
              </a:solidFill>
              <a:latin typeface="Arial" panose="020B0604020202020204" pitchFamily="34" charset="0"/>
              <a:cs typeface="Arial" panose="020B0604020202020204" pitchFamily="34" charset="0"/>
            </a:endParaRPr>
          </a:p>
        </p:txBody>
      </p:sp>
      <p:pic>
        <p:nvPicPr>
          <p:cNvPr id="3" name="Picture 2" descr="Image of a weekly timetable planner featuring columns of days and rows of hourly timeslots through those days. The idea is you identify slots of time through the week where you will be studying.">
            <a:extLst>
              <a:ext uri="{FF2B5EF4-FFF2-40B4-BE49-F238E27FC236}">
                <a16:creationId xmlns:a16="http://schemas.microsoft.com/office/drawing/2014/main" id="{7E981ADD-221D-BD0E-1BD6-B74FE33269B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0375" y="648070"/>
            <a:ext cx="7851625" cy="515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568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63C2F-6C3F-EBDD-6997-43743ADEF73C}"/>
              </a:ext>
            </a:extLst>
          </p:cNvPr>
          <p:cNvSpPr>
            <a:spLocks noGrp="1"/>
          </p:cNvSpPr>
          <p:nvPr>
            <p:ph type="body" idx="1"/>
          </p:nvPr>
        </p:nvSpPr>
        <p:spPr>
          <a:xfrm>
            <a:off x="854475" y="3479907"/>
            <a:ext cx="8776639" cy="1397923"/>
          </a:xfrm>
        </p:spPr>
        <p:txBody>
          <a:bodyPr>
            <a:normAutofit/>
          </a:bodyPr>
          <a:lstStyle/>
          <a:p>
            <a:pPr>
              <a:buClr>
                <a:schemeClr val="bg1"/>
              </a:buClr>
              <a:buSzPct val="75000"/>
            </a:pPr>
            <a:endParaRPr lang="en-NZ" sz="2400" dirty="0">
              <a:solidFill>
                <a:srgbClr val="FFC000"/>
              </a:solidFill>
              <a:latin typeface="Arial" pitchFamily="34" charset="0"/>
              <a:cs typeface="Arial" pitchFamily="34" charset="0"/>
            </a:endParaRPr>
          </a:p>
          <a:p>
            <a:endParaRPr lang="en-NZ" dirty="0"/>
          </a:p>
        </p:txBody>
      </p:sp>
      <p:pic>
        <p:nvPicPr>
          <p:cNvPr id="4" name="Picture 7">
            <a:extLst>
              <a:ext uri="{FF2B5EF4-FFF2-40B4-BE49-F238E27FC236}">
                <a16:creationId xmlns:a16="http://schemas.microsoft.com/office/drawing/2014/main" id="{E2BFF10D-D0DB-9EA6-2E55-EDF2D96C74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8202"/>
            <a:ext cx="4907904" cy="13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a:extLst>
              <a:ext uri="{FF2B5EF4-FFF2-40B4-BE49-F238E27FC236}">
                <a16:creationId xmlns:a16="http://schemas.microsoft.com/office/drawing/2014/main" id="{6D01EEF8-80D2-6DF4-F35E-A06DC0065D1C}"/>
              </a:ext>
            </a:extLst>
          </p:cNvPr>
          <p:cNvSpPr txBox="1">
            <a:spLocks/>
          </p:cNvSpPr>
          <p:nvPr/>
        </p:nvSpPr>
        <p:spPr>
          <a:xfrm>
            <a:off x="766761" y="1793289"/>
            <a:ext cx="3743095" cy="7102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a:lstStyle>
          <a:p>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Step 2: </a:t>
            </a:r>
            <a:b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br>
            <a:r>
              <a:rPr kumimoji="0" lang="en-US" sz="2400" b="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Fill in a timetable</a:t>
            </a:r>
            <a:endParaRPr lang="en-US" sz="2400"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613790-AB5B-6356-FEEA-8B1053F0D2C3}"/>
              </a:ext>
            </a:extLst>
          </p:cNvPr>
          <p:cNvSpPr txBox="1"/>
          <p:nvPr/>
        </p:nvSpPr>
        <p:spPr>
          <a:xfrm>
            <a:off x="1406387" y="2840040"/>
            <a:ext cx="7463901" cy="2677656"/>
          </a:xfrm>
          <a:prstGeom prst="rect">
            <a:avLst/>
          </a:prstGeom>
          <a:noFill/>
        </p:spPr>
        <p:txBody>
          <a:bodyPr wrap="square">
            <a:spAutoFit/>
          </a:bodyPr>
          <a:lstStyle/>
          <a:p>
            <a:pPr marL="457200" indent="-457200">
              <a:buSzPct val="75000"/>
              <a:buFont typeface="Arial" panose="020B0604020202020204" pitchFamily="34" charset="0"/>
              <a:buChar char="•"/>
            </a:pPr>
            <a:r>
              <a:rPr lang="en-NZ" sz="2800" dirty="0">
                <a:solidFill>
                  <a:schemeClr val="bg1"/>
                </a:solidFill>
                <a:latin typeface="Arial" pitchFamily="34" charset="0"/>
                <a:cs typeface="Arial" pitchFamily="34" charset="0"/>
              </a:rPr>
              <a:t>Block out your lecture times</a:t>
            </a:r>
          </a:p>
          <a:p>
            <a:pPr marL="457200" indent="-457200">
              <a:buSzPct val="75000"/>
              <a:buFont typeface="Arial" panose="020B0604020202020204" pitchFamily="34" charset="0"/>
              <a:buChar char="•"/>
            </a:pPr>
            <a:r>
              <a:rPr lang="en-NZ" sz="2800" dirty="0">
                <a:solidFill>
                  <a:schemeClr val="bg1"/>
                </a:solidFill>
                <a:latin typeface="Arial" pitchFamily="34" charset="0"/>
                <a:cs typeface="Arial" pitchFamily="34" charset="0"/>
              </a:rPr>
              <a:t>Block out your tutorials</a:t>
            </a:r>
          </a:p>
          <a:p>
            <a:pPr marL="457200" indent="-457200">
              <a:buSzPct val="75000"/>
              <a:buFont typeface="Arial" panose="020B0604020202020204" pitchFamily="34" charset="0"/>
              <a:buChar char="•"/>
            </a:pPr>
            <a:r>
              <a:rPr lang="en-NZ" sz="2800" dirty="0">
                <a:solidFill>
                  <a:schemeClr val="bg1"/>
                </a:solidFill>
                <a:latin typeface="Arial" pitchFamily="34" charset="0"/>
                <a:cs typeface="Arial" pitchFamily="34" charset="0"/>
              </a:rPr>
              <a:t>Block out existing commitments: anything you do on a regular basis</a:t>
            </a:r>
          </a:p>
          <a:p>
            <a:pPr marL="457200" indent="-457200">
              <a:buSzPct val="75000"/>
              <a:buFont typeface="Arial" panose="020B0604020202020204" pitchFamily="34" charset="0"/>
              <a:buChar char="•"/>
            </a:pPr>
            <a:r>
              <a:rPr lang="en-NZ" sz="2800" dirty="0">
                <a:solidFill>
                  <a:schemeClr val="bg1"/>
                </a:solidFill>
                <a:latin typeface="Arial" pitchFamily="34" charset="0"/>
                <a:cs typeface="Arial" pitchFamily="34" charset="0"/>
              </a:rPr>
              <a:t>Block out your study time in the time you have left</a:t>
            </a:r>
          </a:p>
        </p:txBody>
      </p:sp>
    </p:spTree>
    <p:custDataLst>
      <p:tags r:id="rId1"/>
    </p:custDataLst>
    <p:extLst>
      <p:ext uri="{BB962C8B-B14F-4D97-AF65-F5344CB8AC3E}">
        <p14:creationId xmlns:p14="http://schemas.microsoft.com/office/powerpoint/2010/main" val="9112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Grp="1" noChangeAspect="1" noChangeArrowheads="1"/>
          </p:cNvPicPr>
          <p:nvPr>
            <p:ph sz="quarter" idx="4"/>
          </p:nvPr>
        </p:nvPicPr>
        <p:blipFill>
          <a:blip r:embed="rId3"/>
          <a:srcRect/>
          <a:stretch>
            <a:fillRect/>
          </a:stretch>
        </p:blipFill>
        <p:spPr>
          <a:xfrm>
            <a:off x="0" y="-10979"/>
            <a:ext cx="12191999" cy="6868979"/>
          </a:xfrm>
          <a:prstGeom prst="rect">
            <a:avLst/>
          </a:prstGeom>
          <a:noFill/>
        </p:spPr>
      </p:pic>
      <p:sp>
        <p:nvSpPr>
          <p:cNvPr id="2" name="Title 1">
            <a:extLst>
              <a:ext uri="{FF2B5EF4-FFF2-40B4-BE49-F238E27FC236}">
                <a16:creationId xmlns:a16="http://schemas.microsoft.com/office/drawing/2014/main" id="{973F43B5-D997-4DC5-B8D7-90ECE3F97C49}"/>
              </a:ext>
            </a:extLst>
          </p:cNvPr>
          <p:cNvSpPr>
            <a:spLocks noGrp="1"/>
          </p:cNvSpPr>
          <p:nvPr>
            <p:ph type="title" idx="4294967295"/>
          </p:nvPr>
        </p:nvSpPr>
        <p:spPr>
          <a:xfrm>
            <a:off x="0" y="-1325033"/>
            <a:ext cx="10515600" cy="1325033"/>
          </a:xfrm>
          <a:prstGeom prst="rect">
            <a:avLst/>
          </a:prstGeom>
        </p:spPr>
        <p:txBody>
          <a:bodyPr anchor="b"/>
          <a:lstStyle/>
          <a:p>
            <a:r>
              <a:rPr lang="en-NZ" dirty="0">
                <a:ln w="0"/>
                <a:solidFill>
                  <a:schemeClr val="tx1"/>
                </a:solidFill>
                <a:effectLst>
                  <a:outerShdw blurRad="38100" dist="19050" dir="2700000" algn="tl" rotWithShape="0">
                    <a:schemeClr val="dk1">
                      <a:alpha val="40000"/>
                    </a:schemeClr>
                  </a:outerShdw>
                </a:effectLst>
              </a:rPr>
              <a:t>Example of a Study Timetable</a:t>
            </a:r>
            <a:endParaRPr lang="en-GB"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C183D7F6-B498-43B3-948B-1728B52AA6E4}">
                <adec:decorative xmlns:adec="http://schemas.microsoft.com/office/drawing/2017/decorative" val="0"/>
              </a:ext>
            </a:extLst>
          </p:cNvPr>
          <p:cNvSpPr/>
          <p:nvPr/>
        </p:nvSpPr>
        <p:spPr>
          <a:xfrm>
            <a:off x="1543672" y="2002735"/>
            <a:ext cx="1440160" cy="8622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9" name="Rectangle 8">
            <a:extLst>
              <a:ext uri="{C183D7F6-B498-43B3-948B-1728B52AA6E4}">
                <adec:decorative xmlns:adec="http://schemas.microsoft.com/office/drawing/2017/decorative" val="0"/>
              </a:ext>
            </a:extLst>
          </p:cNvPr>
          <p:cNvSpPr/>
          <p:nvPr/>
        </p:nvSpPr>
        <p:spPr>
          <a:xfrm>
            <a:off x="1543672" y="3256442"/>
            <a:ext cx="1440160" cy="93103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a:solidFill>
                  <a:srgbClr val="000099"/>
                </a:solidFill>
              </a:rPr>
              <a:t>Study</a:t>
            </a:r>
          </a:p>
        </p:txBody>
      </p:sp>
      <p:sp>
        <p:nvSpPr>
          <p:cNvPr id="8" name="Rectangle 7">
            <a:extLst>
              <a:ext uri="{C183D7F6-B498-43B3-948B-1728B52AA6E4}">
                <adec:decorative xmlns:adec="http://schemas.microsoft.com/office/drawing/2017/decorative" val="0"/>
              </a:ext>
            </a:extLst>
          </p:cNvPr>
          <p:cNvSpPr/>
          <p:nvPr/>
        </p:nvSpPr>
        <p:spPr>
          <a:xfrm>
            <a:off x="1543672" y="4582857"/>
            <a:ext cx="1446516" cy="90483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a:solidFill>
                  <a:srgbClr val="000099"/>
                </a:solidFill>
              </a:rPr>
              <a:t>Study</a:t>
            </a:r>
          </a:p>
        </p:txBody>
      </p:sp>
      <p:sp>
        <p:nvSpPr>
          <p:cNvPr id="10" name="Rectangle 9"/>
          <p:cNvSpPr/>
          <p:nvPr/>
        </p:nvSpPr>
        <p:spPr>
          <a:xfrm>
            <a:off x="3100056" y="1600532"/>
            <a:ext cx="1440160" cy="896864"/>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11" name="Rectangle 10"/>
          <p:cNvSpPr/>
          <p:nvPr/>
        </p:nvSpPr>
        <p:spPr>
          <a:xfrm>
            <a:off x="3100056" y="2940725"/>
            <a:ext cx="1440160" cy="67207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rgbClr val="000099"/>
                </a:solidFill>
              </a:rPr>
              <a:t>Lecture</a:t>
            </a:r>
          </a:p>
        </p:txBody>
      </p:sp>
      <p:sp>
        <p:nvSpPr>
          <p:cNvPr id="12" name="Rectangle 11"/>
          <p:cNvSpPr/>
          <p:nvPr/>
        </p:nvSpPr>
        <p:spPr>
          <a:xfrm>
            <a:off x="3100055" y="3624646"/>
            <a:ext cx="1440161" cy="59499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14" name="Rectangle 13"/>
          <p:cNvSpPr/>
          <p:nvPr/>
        </p:nvSpPr>
        <p:spPr>
          <a:xfrm>
            <a:off x="3100056" y="4582857"/>
            <a:ext cx="1440160" cy="316315"/>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133" b="1" dirty="0"/>
              <a:t>Tutorial</a:t>
            </a:r>
          </a:p>
        </p:txBody>
      </p:sp>
      <p:sp>
        <p:nvSpPr>
          <p:cNvPr id="13" name="Rectangle 12"/>
          <p:cNvSpPr/>
          <p:nvPr/>
        </p:nvSpPr>
        <p:spPr>
          <a:xfrm>
            <a:off x="3100055" y="4915865"/>
            <a:ext cx="1440161" cy="55112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15" name="Rectangle 14"/>
          <p:cNvSpPr/>
          <p:nvPr/>
        </p:nvSpPr>
        <p:spPr>
          <a:xfrm>
            <a:off x="4664751" y="1306455"/>
            <a:ext cx="1344149" cy="6109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dirty="0">
                <a:solidFill>
                  <a:srgbClr val="000099"/>
                </a:solidFill>
              </a:rPr>
              <a:t>Gym</a:t>
            </a:r>
          </a:p>
        </p:txBody>
      </p:sp>
      <p:sp>
        <p:nvSpPr>
          <p:cNvPr id="16" name="Rectangle 15"/>
          <p:cNvSpPr/>
          <p:nvPr/>
        </p:nvSpPr>
        <p:spPr>
          <a:xfrm>
            <a:off x="4664751" y="2273100"/>
            <a:ext cx="1344149" cy="56191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rgbClr val="000099"/>
                </a:solidFill>
              </a:rPr>
              <a:t>Lecture</a:t>
            </a:r>
          </a:p>
        </p:txBody>
      </p:sp>
      <p:sp>
        <p:nvSpPr>
          <p:cNvPr id="18" name="Rectangle 17"/>
          <p:cNvSpPr/>
          <p:nvPr/>
        </p:nvSpPr>
        <p:spPr>
          <a:xfrm>
            <a:off x="4664751" y="3256442"/>
            <a:ext cx="1344149" cy="34912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133" b="1" dirty="0"/>
              <a:t>Tutorial</a:t>
            </a:r>
          </a:p>
        </p:txBody>
      </p:sp>
      <p:sp>
        <p:nvSpPr>
          <p:cNvPr id="19" name="Rectangle 18"/>
          <p:cNvSpPr/>
          <p:nvPr/>
        </p:nvSpPr>
        <p:spPr>
          <a:xfrm>
            <a:off x="4664751" y="3879443"/>
            <a:ext cx="1344149" cy="34912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133" b="1" dirty="0"/>
              <a:t>Tutorial</a:t>
            </a:r>
          </a:p>
        </p:txBody>
      </p:sp>
      <p:sp>
        <p:nvSpPr>
          <p:cNvPr id="17" name="Rectangle 16"/>
          <p:cNvSpPr/>
          <p:nvPr/>
        </p:nvSpPr>
        <p:spPr>
          <a:xfrm>
            <a:off x="4627711" y="4582857"/>
            <a:ext cx="1381189" cy="88381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1" name="Rectangle 20"/>
          <p:cNvSpPr/>
          <p:nvPr/>
        </p:nvSpPr>
        <p:spPr>
          <a:xfrm>
            <a:off x="6149790" y="1600532"/>
            <a:ext cx="1406689" cy="96010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0" name="Rectangle 19"/>
          <p:cNvSpPr/>
          <p:nvPr/>
        </p:nvSpPr>
        <p:spPr>
          <a:xfrm>
            <a:off x="10728917" y="2940725"/>
            <a:ext cx="1425342" cy="1958447"/>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23" name="Rectangle 22"/>
          <p:cNvSpPr/>
          <p:nvPr/>
        </p:nvSpPr>
        <p:spPr>
          <a:xfrm>
            <a:off x="7663159" y="1600532"/>
            <a:ext cx="1440160" cy="63641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rgbClr val="000099"/>
                </a:solidFill>
              </a:rPr>
              <a:t>Lecture</a:t>
            </a:r>
          </a:p>
        </p:txBody>
      </p:sp>
      <p:sp>
        <p:nvSpPr>
          <p:cNvPr id="25" name="Rectangle 24"/>
          <p:cNvSpPr/>
          <p:nvPr/>
        </p:nvSpPr>
        <p:spPr>
          <a:xfrm>
            <a:off x="7664374" y="2273100"/>
            <a:ext cx="1438945" cy="56273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4" name="Rectangle 23"/>
          <p:cNvSpPr/>
          <p:nvPr/>
        </p:nvSpPr>
        <p:spPr>
          <a:xfrm>
            <a:off x="7663160" y="2940725"/>
            <a:ext cx="1440159" cy="6505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rgbClr val="000099"/>
                </a:solidFill>
              </a:rPr>
              <a:t>Lecture</a:t>
            </a:r>
          </a:p>
        </p:txBody>
      </p:sp>
      <p:sp>
        <p:nvSpPr>
          <p:cNvPr id="28" name="Rectangle 27"/>
          <p:cNvSpPr/>
          <p:nvPr/>
        </p:nvSpPr>
        <p:spPr>
          <a:xfrm>
            <a:off x="7674082" y="4214564"/>
            <a:ext cx="1429237" cy="34912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133" b="1" dirty="0"/>
              <a:t>Tutorial</a:t>
            </a:r>
          </a:p>
        </p:txBody>
      </p:sp>
      <p:sp>
        <p:nvSpPr>
          <p:cNvPr id="26" name="Rectangle 25"/>
          <p:cNvSpPr/>
          <p:nvPr/>
        </p:nvSpPr>
        <p:spPr>
          <a:xfrm>
            <a:off x="7674411" y="4582857"/>
            <a:ext cx="1428908" cy="67207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9" name="Rectangle 28"/>
          <p:cNvSpPr/>
          <p:nvPr/>
        </p:nvSpPr>
        <p:spPr>
          <a:xfrm>
            <a:off x="9152602" y="1600532"/>
            <a:ext cx="1495726" cy="305488"/>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133" b="1" dirty="0"/>
              <a:t>Tutorial</a:t>
            </a:r>
          </a:p>
        </p:txBody>
      </p:sp>
      <p:sp>
        <p:nvSpPr>
          <p:cNvPr id="30" name="Rectangle 29"/>
          <p:cNvSpPr/>
          <p:nvPr/>
        </p:nvSpPr>
        <p:spPr>
          <a:xfrm>
            <a:off x="9152602" y="2273100"/>
            <a:ext cx="1495726" cy="54019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dirty="0">
                <a:solidFill>
                  <a:srgbClr val="000099"/>
                </a:solidFill>
              </a:rPr>
              <a:t>Study</a:t>
            </a:r>
          </a:p>
        </p:txBody>
      </p:sp>
      <p:sp>
        <p:nvSpPr>
          <p:cNvPr id="22" name="Rectangle 21"/>
          <p:cNvSpPr/>
          <p:nvPr/>
        </p:nvSpPr>
        <p:spPr>
          <a:xfrm>
            <a:off x="9152603" y="2940725"/>
            <a:ext cx="1495726" cy="1958447"/>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2400" dirty="0">
                <a:solidFill>
                  <a:schemeClr val="tx1"/>
                </a:solidFill>
              </a:rPr>
              <a:t>Paid work</a:t>
            </a:r>
          </a:p>
        </p:txBody>
      </p:sp>
      <p:sp>
        <p:nvSpPr>
          <p:cNvPr id="31" name="Rectangle 30"/>
          <p:cNvSpPr/>
          <p:nvPr/>
        </p:nvSpPr>
        <p:spPr>
          <a:xfrm>
            <a:off x="10728916" y="2273100"/>
            <a:ext cx="1425342" cy="5619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2400" dirty="0">
                <a:solidFill>
                  <a:srgbClr val="000099"/>
                </a:solidFill>
              </a:rPr>
              <a:t>Gym</a:t>
            </a:r>
          </a:p>
        </p:txBody>
      </p:sp>
      <p:sp>
        <p:nvSpPr>
          <p:cNvPr id="3" name="Rectangle 2"/>
          <p:cNvSpPr/>
          <p:nvPr/>
        </p:nvSpPr>
        <p:spPr>
          <a:xfrm>
            <a:off x="6149790" y="3256442"/>
            <a:ext cx="1440160" cy="1308195"/>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a:solidFill>
                  <a:srgbClr val="000099"/>
                </a:solidFill>
              </a:rPr>
              <a:t>Study</a:t>
            </a:r>
          </a:p>
        </p:txBody>
      </p:sp>
    </p:spTree>
    <p:custDataLst>
      <p:tags r:id="rId1"/>
    </p:custDataLst>
    <p:extLst>
      <p:ext uri="{BB962C8B-B14F-4D97-AF65-F5344CB8AC3E}">
        <p14:creationId xmlns:p14="http://schemas.microsoft.com/office/powerpoint/2010/main" val="404767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P spid="12" grpId="0" animBg="1"/>
      <p:bldP spid="14" grpId="0" animBg="1"/>
      <p:bldP spid="13" grpId="0" animBg="1"/>
      <p:bldP spid="15" grpId="0" animBg="1"/>
      <p:bldP spid="16" grpId="0" animBg="1"/>
      <p:bldP spid="18" grpId="0" animBg="1"/>
      <p:bldP spid="19" grpId="0" animBg="1"/>
      <p:bldP spid="17" grpId="0" animBg="1"/>
      <p:bldP spid="21" grpId="0" animBg="1"/>
      <p:bldP spid="20" grpId="0" animBg="1"/>
      <p:bldP spid="23" grpId="0" animBg="1"/>
      <p:bldP spid="25" grpId="0" animBg="1"/>
      <p:bldP spid="24" grpId="0" animBg="1"/>
      <p:bldP spid="28" grpId="0" animBg="1"/>
      <p:bldP spid="26" grpId="0" animBg="1"/>
      <p:bldP spid="29" grpId="0" animBg="1"/>
      <p:bldP spid="30" grpId="0" animBg="1"/>
      <p:bldP spid="22" grpId="0" animBg="1"/>
      <p:bldP spid="31"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SharedWithUsers xmlns="dc379fb1-e443-490d-83c3-5a162dd70ee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B4772C-7C5D-4869-AECC-2130D6ADC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0E9E57-4CE4-483D-8B48-C965BEF20E8D}">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3.xml><?xml version="1.0" encoding="utf-8"?>
<ds:datastoreItem xmlns:ds="http://schemas.openxmlformats.org/officeDocument/2006/customXml" ds:itemID="{D769F0D2-3B70-434C-BADA-3AC44AC284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1985</TotalTime>
  <Words>1170</Words>
  <Application>Microsoft Office PowerPoint</Application>
  <PresentationFormat>Widescreen</PresentationFormat>
  <Paragraphs>192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How to Manage your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Study Timetable</vt:lpstr>
      <vt:lpstr>What is good about this timetable? </vt:lpstr>
      <vt:lpstr>Allows at least 12.5 hours of study per course Plenty of breaks Good work-life balance with exercise and time for leisure activities and paid work Flexibility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25</cp:revision>
  <dcterms:created xsi:type="dcterms:W3CDTF">2023-11-14T21:06:43Z</dcterms:created>
  <dcterms:modified xsi:type="dcterms:W3CDTF">2024-02-29T00:21:23Z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ContentTypeId">
    <vt:lpwstr>0x0101008C07AA112A82F64F9B26E027F0CF1D98</vt:lpwstr>
  </property>
  <property fmtid="{D5CDD505-2E9C-101B-9397-08002B2CF9AE}" pid="12" name="ArticulateGUID">
    <vt:lpwstr>44A72ACC-3A17-4749-A057-480CC14267FE</vt:lpwstr>
  </property>
  <property fmtid="{D5CDD505-2E9C-101B-9397-08002B2CF9AE}" pid="13" name="ArticulatePath">
    <vt:lpwstr>2024 CLS how to manage your time</vt:lpwstr>
  </property>
  <property fmtid="{D5CDD505-2E9C-101B-9397-08002B2CF9AE}" pid="14" name="MediaServiceImageTags">
    <vt:lpwstr/>
  </property>
</Properties>
</file>